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6.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1" r:id="rId2"/>
    <p:sldId id="302" r:id="rId3"/>
    <p:sldId id="296" r:id="rId4"/>
    <p:sldId id="297" r:id="rId5"/>
    <p:sldId id="324" r:id="rId6"/>
    <p:sldId id="298" r:id="rId7"/>
    <p:sldId id="304" r:id="rId8"/>
    <p:sldId id="305" r:id="rId9"/>
    <p:sldId id="306" r:id="rId10"/>
    <p:sldId id="325" r:id="rId11"/>
    <p:sldId id="299" r:id="rId12"/>
    <p:sldId id="327" r:id="rId13"/>
    <p:sldId id="307" r:id="rId14"/>
    <p:sldId id="312" r:id="rId15"/>
    <p:sldId id="313" r:id="rId16"/>
    <p:sldId id="314" r:id="rId17"/>
    <p:sldId id="336" r:id="rId18"/>
    <p:sldId id="337" r:id="rId19"/>
    <p:sldId id="300" r:id="rId20"/>
    <p:sldId id="341" r:id="rId21"/>
    <p:sldId id="318" r:id="rId22"/>
    <p:sldId id="326" r:id="rId23"/>
    <p:sldId id="320" r:id="rId24"/>
    <p:sldId id="321" r:id="rId25"/>
    <p:sldId id="322" r:id="rId26"/>
    <p:sldId id="301" r:id="rId27"/>
    <p:sldId id="269" r:id="rId28"/>
    <p:sldId id="316" r:id="rId29"/>
    <p:sldId id="317" r:id="rId30"/>
    <p:sldId id="335" r:id="rId31"/>
    <p:sldId id="295" r:id="rId32"/>
    <p:sldId id="334" r:id="rId33"/>
    <p:sldId id="328" r:id="rId34"/>
    <p:sldId id="329" r:id="rId35"/>
    <p:sldId id="330" r:id="rId36"/>
    <p:sldId id="331" r:id="rId37"/>
    <p:sldId id="332" r:id="rId38"/>
    <p:sldId id="333"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34" userDrawn="1">
          <p15:clr>
            <a:srgbClr val="A4A3A4"/>
          </p15:clr>
        </p15:guide>
        <p15:guide id="5" orient="horz" pos="3922">
          <p15:clr>
            <a:srgbClr val="A4A3A4"/>
          </p15:clr>
        </p15:guide>
        <p15:guide id="7"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 HAN" initials="FH" lastIdx="11" clrIdx="0">
    <p:extLst/>
  </p:cmAuthor>
  <p:cmAuthor id="2" name="Chen Fan" initials="CF"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8C8"/>
    <a:srgbClr val="323C47"/>
    <a:srgbClr val="FFFFFF"/>
    <a:srgbClr val="A42036"/>
    <a:srgbClr val="C45D6B"/>
    <a:srgbClr val="000000"/>
    <a:srgbClr val="EE2445"/>
    <a:srgbClr val="366B93"/>
    <a:srgbClr val="34733A"/>
    <a:srgbClr val="757A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2" autoAdjust="0"/>
    <p:restoredTop sz="93624" autoAdjust="0"/>
  </p:normalViewPr>
  <p:slideViewPr>
    <p:cSldViewPr snapToGrid="0" snapToObjects="1">
      <p:cViewPr>
        <p:scale>
          <a:sx n="92" d="100"/>
          <a:sy n="92" d="100"/>
        </p:scale>
        <p:origin x="1736" y="160"/>
      </p:cViewPr>
      <p:guideLst>
        <p:guide pos="5534"/>
        <p:guide orient="horz" pos="3922"/>
        <p:guide pos="21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C2223-6992-7D4A-838C-8E1163906FDD}" type="doc">
      <dgm:prSet loTypeId="urn:microsoft.com/office/officeart/2009/3/layout/StepUpProcess" loCatId="" qsTypeId="urn:microsoft.com/office/officeart/2005/8/quickstyle/simple3" qsCatId="simple" csTypeId="urn:microsoft.com/office/officeart/2005/8/colors/accent1_2" csCatId="accent1" phldr="1"/>
      <dgm:spPr/>
      <dgm:t>
        <a:bodyPr/>
        <a:lstStyle/>
        <a:p>
          <a:endParaRPr lang="en-US"/>
        </a:p>
      </dgm:t>
    </dgm:pt>
    <dgm:pt modelId="{BF3866BC-444B-F54E-819D-390FB370D287}">
      <dgm:prSet phldrT="[Text]" custT="1"/>
      <dgm:spPr/>
      <dgm:t>
        <a:bodyPr/>
        <a:lstStyle/>
        <a:p>
          <a:r>
            <a:rPr lang="de-DE" sz="2400" dirty="0" err="1">
              <a:solidFill>
                <a:srgbClr val="323C47"/>
              </a:solidFill>
              <a:latin typeface="Arial" charset="0"/>
            </a:rPr>
            <a:t>Simulated</a:t>
          </a:r>
          <a:r>
            <a:rPr lang="de-DE" sz="2400" dirty="0">
              <a:solidFill>
                <a:srgbClr val="323C47"/>
              </a:solidFill>
              <a:latin typeface="Arial" charset="0"/>
            </a:rPr>
            <a:t> </a:t>
          </a:r>
        </a:p>
        <a:p>
          <a:r>
            <a:rPr lang="de-DE" sz="2400" dirty="0">
              <a:solidFill>
                <a:srgbClr val="323C47"/>
              </a:solidFill>
              <a:latin typeface="Arial" charset="0"/>
            </a:rPr>
            <a:t>Return Path</a:t>
          </a:r>
        </a:p>
      </dgm:t>
    </dgm:pt>
    <dgm:pt modelId="{6370C37E-C86C-4446-ACD5-BE29D3C89B7D}" type="parTrans" cxnId="{0AAE4459-C68E-414D-A25B-8EC68DFF5A57}">
      <dgm:prSet/>
      <dgm:spPr/>
      <dgm:t>
        <a:bodyPr/>
        <a:lstStyle/>
        <a:p>
          <a:endParaRPr lang="en-US"/>
        </a:p>
      </dgm:t>
    </dgm:pt>
    <dgm:pt modelId="{B0A61769-192A-294A-AD3A-F22B7C68337A}" type="sibTrans" cxnId="{0AAE4459-C68E-414D-A25B-8EC68DFF5A57}">
      <dgm:prSet/>
      <dgm:spPr/>
      <dgm:t>
        <a:bodyPr/>
        <a:lstStyle/>
        <a:p>
          <a:endParaRPr lang="en-US"/>
        </a:p>
      </dgm:t>
    </dgm:pt>
    <dgm:pt modelId="{026790D0-08B6-B148-B681-54B40A890267}">
      <dgm:prSet phldrT="[Text]" custT="1"/>
      <dgm:spPr/>
      <dgm:t>
        <a:bodyPr/>
        <a:lstStyle/>
        <a:p>
          <a:r>
            <a:rPr lang="de-DE" sz="2400" dirty="0" err="1">
              <a:solidFill>
                <a:srgbClr val="323C47"/>
              </a:solidFill>
              <a:latin typeface="Arial" charset="0"/>
            </a:rPr>
            <a:t>Glidepaths</a:t>
          </a:r>
          <a:r>
            <a:rPr lang="de-DE" sz="2400" dirty="0">
              <a:solidFill>
                <a:srgbClr val="323C47"/>
              </a:solidFill>
              <a:latin typeface="Arial" charset="0"/>
            </a:rPr>
            <a:t> </a:t>
          </a:r>
        </a:p>
        <a:p>
          <a:r>
            <a:rPr lang="de-DE" sz="2400" dirty="0">
              <a:solidFill>
                <a:srgbClr val="323C47"/>
              </a:solidFill>
              <a:latin typeface="Arial" charset="0"/>
            </a:rPr>
            <a:t>(</a:t>
          </a:r>
          <a:r>
            <a:rPr lang="de-DE" sz="2400" dirty="0" err="1">
              <a:solidFill>
                <a:srgbClr val="323C47"/>
              </a:solidFill>
              <a:latin typeface="Arial" charset="0"/>
            </a:rPr>
            <a:t>Static</a:t>
          </a:r>
          <a:r>
            <a:rPr lang="de-DE" sz="2400" dirty="0">
              <a:solidFill>
                <a:srgbClr val="323C47"/>
              </a:solidFill>
              <a:latin typeface="Arial" charset="0"/>
            </a:rPr>
            <a:t>)</a:t>
          </a:r>
        </a:p>
        <a:p>
          <a:r>
            <a:rPr lang="de-DE" sz="2400" dirty="0" err="1">
              <a:solidFill>
                <a:srgbClr val="323C47"/>
              </a:solidFill>
              <a:latin typeface="Arial" charset="0"/>
            </a:rPr>
            <a:t>Glidepaths</a:t>
          </a:r>
          <a:r>
            <a:rPr lang="de-DE" sz="2400" dirty="0">
              <a:solidFill>
                <a:srgbClr val="323C47"/>
              </a:solidFill>
              <a:latin typeface="Arial" charset="0"/>
            </a:rPr>
            <a:t> (Dynamic)</a:t>
          </a:r>
        </a:p>
        <a:p>
          <a:endParaRPr lang="en-US" sz="1600" dirty="0">
            <a:solidFill>
              <a:srgbClr val="000000"/>
            </a:solidFill>
          </a:endParaRPr>
        </a:p>
      </dgm:t>
    </dgm:pt>
    <dgm:pt modelId="{0A9211C3-BC9B-5F48-87DC-737BFF37209F}" type="parTrans" cxnId="{82E2AA5D-5ED7-2B40-AF22-52409AFABB5B}">
      <dgm:prSet/>
      <dgm:spPr/>
      <dgm:t>
        <a:bodyPr/>
        <a:lstStyle/>
        <a:p>
          <a:endParaRPr lang="en-US"/>
        </a:p>
      </dgm:t>
    </dgm:pt>
    <dgm:pt modelId="{E14C29DB-F2F1-3445-A60C-AB39855465CD}" type="sibTrans" cxnId="{82E2AA5D-5ED7-2B40-AF22-52409AFABB5B}">
      <dgm:prSet/>
      <dgm:spPr/>
      <dgm:t>
        <a:bodyPr/>
        <a:lstStyle/>
        <a:p>
          <a:endParaRPr lang="en-US"/>
        </a:p>
      </dgm:t>
    </dgm:pt>
    <dgm:pt modelId="{6D8AA39E-B23B-9647-ACF3-E061DD3FC0CF}">
      <dgm:prSet phldrT="[Text]" custT="1"/>
      <dgm:spPr/>
      <dgm:t>
        <a:bodyPr/>
        <a:lstStyle/>
        <a:p>
          <a:r>
            <a:rPr lang="de-DE" sz="2400" dirty="0">
              <a:solidFill>
                <a:srgbClr val="323C47"/>
              </a:solidFill>
              <a:latin typeface="Arial" charset="0"/>
            </a:rPr>
            <a:t>Definition </a:t>
          </a:r>
        </a:p>
        <a:p>
          <a:r>
            <a:rPr lang="de-DE" sz="2400" dirty="0" err="1">
              <a:solidFill>
                <a:srgbClr val="323C47"/>
              </a:solidFill>
              <a:latin typeface="Arial" charset="0"/>
            </a:rPr>
            <a:t>of</a:t>
          </a:r>
          <a:r>
            <a:rPr lang="de-DE" sz="2400" dirty="0">
              <a:solidFill>
                <a:srgbClr val="323C47"/>
              </a:solidFill>
              <a:latin typeface="Arial" charset="0"/>
            </a:rPr>
            <a:t> SORR</a:t>
          </a:r>
          <a:endParaRPr lang="en-US" sz="2400" dirty="0">
            <a:solidFill>
              <a:srgbClr val="323C47"/>
            </a:solidFill>
          </a:endParaRPr>
        </a:p>
      </dgm:t>
    </dgm:pt>
    <dgm:pt modelId="{087E5AD6-E0A3-B646-85E5-B7FEF9AB9E22}" type="sibTrans" cxnId="{F8D5A544-25DA-BF42-842F-5095FF819753}">
      <dgm:prSet/>
      <dgm:spPr/>
      <dgm:t>
        <a:bodyPr/>
        <a:lstStyle/>
        <a:p>
          <a:endParaRPr lang="en-US"/>
        </a:p>
      </dgm:t>
    </dgm:pt>
    <dgm:pt modelId="{F80178F7-CC46-7344-B376-3EF38D47090A}" type="parTrans" cxnId="{F8D5A544-25DA-BF42-842F-5095FF819753}">
      <dgm:prSet/>
      <dgm:spPr/>
      <dgm:t>
        <a:bodyPr/>
        <a:lstStyle/>
        <a:p>
          <a:endParaRPr lang="en-US"/>
        </a:p>
      </dgm:t>
    </dgm:pt>
    <dgm:pt modelId="{D7EB87D5-7B52-9047-B0DE-E04B6D88C353}">
      <dgm:prSet custT="1"/>
      <dgm:spPr/>
      <dgm:t>
        <a:bodyPr/>
        <a:lstStyle/>
        <a:p>
          <a:r>
            <a:rPr lang="de-DE" sz="2400" dirty="0" err="1">
              <a:solidFill>
                <a:srgbClr val="323C47"/>
              </a:solidFill>
              <a:latin typeface="Arial" charset="0"/>
            </a:rPr>
            <a:t>Maximize</a:t>
          </a:r>
          <a:r>
            <a:rPr lang="de-DE" sz="2400" dirty="0">
              <a:solidFill>
                <a:srgbClr val="323C47"/>
              </a:solidFill>
              <a:latin typeface="Arial" charset="0"/>
            </a:rPr>
            <a:t> Utility </a:t>
          </a:r>
          <a:r>
            <a:rPr lang="de-DE" sz="2400" dirty="0" err="1">
              <a:solidFill>
                <a:srgbClr val="323C47"/>
              </a:solidFill>
              <a:latin typeface="Arial" charset="0"/>
            </a:rPr>
            <a:t>Coverage</a:t>
          </a:r>
          <a:r>
            <a:rPr lang="de-DE" sz="2400" dirty="0">
              <a:solidFill>
                <a:srgbClr val="323C47"/>
              </a:solidFill>
              <a:latin typeface="Arial" charset="0"/>
            </a:rPr>
            <a:t> Ratio (vs. </a:t>
          </a:r>
          <a:r>
            <a:rPr lang="de-DE" sz="2400" dirty="0" err="1">
              <a:solidFill>
                <a:srgbClr val="323C47"/>
              </a:solidFill>
              <a:latin typeface="Arial" charset="0"/>
            </a:rPr>
            <a:t>Wealth</a:t>
          </a:r>
          <a:r>
            <a:rPr lang="de-DE" sz="2400" dirty="0">
              <a:solidFill>
                <a:srgbClr val="323C47"/>
              </a:solidFill>
              <a:latin typeface="Arial" charset="0"/>
            </a:rPr>
            <a:t>)</a:t>
          </a:r>
          <a:endParaRPr lang="en-US" sz="2400" dirty="0">
            <a:solidFill>
              <a:srgbClr val="323C47"/>
            </a:solidFill>
            <a:latin typeface="Arial" charset="0"/>
          </a:endParaRPr>
        </a:p>
      </dgm:t>
    </dgm:pt>
    <dgm:pt modelId="{636B5807-D27D-B546-A95B-BBDA28483C11}" type="parTrans" cxnId="{8022E316-8880-8344-B9C7-70B63FED59E5}">
      <dgm:prSet/>
      <dgm:spPr/>
      <dgm:t>
        <a:bodyPr/>
        <a:lstStyle/>
        <a:p>
          <a:endParaRPr lang="en-US"/>
        </a:p>
      </dgm:t>
    </dgm:pt>
    <dgm:pt modelId="{63E5E039-FE9F-B44C-B930-20B9A2CE9380}" type="sibTrans" cxnId="{8022E316-8880-8344-B9C7-70B63FED59E5}">
      <dgm:prSet/>
      <dgm:spPr/>
      <dgm:t>
        <a:bodyPr/>
        <a:lstStyle/>
        <a:p>
          <a:endParaRPr lang="en-US"/>
        </a:p>
      </dgm:t>
    </dgm:pt>
    <dgm:pt modelId="{5978445F-DA09-144E-BA8E-254A91AA65F8}" type="pres">
      <dgm:prSet presAssocID="{E8FC2223-6992-7D4A-838C-8E1163906FDD}" presName="rootnode" presStyleCnt="0">
        <dgm:presLayoutVars>
          <dgm:chMax/>
          <dgm:chPref/>
          <dgm:dir/>
          <dgm:animLvl val="lvl"/>
        </dgm:presLayoutVars>
      </dgm:prSet>
      <dgm:spPr/>
      <dgm:t>
        <a:bodyPr/>
        <a:lstStyle/>
        <a:p>
          <a:endParaRPr lang="en-US"/>
        </a:p>
      </dgm:t>
    </dgm:pt>
    <dgm:pt modelId="{7DD23956-0CA1-284D-BA5A-12BB8D35FC60}" type="pres">
      <dgm:prSet presAssocID="{6D8AA39E-B23B-9647-ACF3-E061DD3FC0CF}" presName="composite" presStyleCnt="0"/>
      <dgm:spPr/>
    </dgm:pt>
    <dgm:pt modelId="{6A85A692-8FFC-E04B-8D87-18345EBE974A}" type="pres">
      <dgm:prSet presAssocID="{6D8AA39E-B23B-9647-ACF3-E061DD3FC0CF}" presName="LShape" presStyleLbl="alignNode1" presStyleIdx="0" presStyleCnt="7" custLinFactNeighborX="5214" custLinFactNeighborY="63804"/>
      <dgm:spPr>
        <a:solidFill>
          <a:schemeClr val="bg2"/>
        </a:solidFill>
        <a:ln>
          <a:solidFill>
            <a:schemeClr val="bg2"/>
          </a:solidFill>
        </a:ln>
      </dgm:spPr>
    </dgm:pt>
    <dgm:pt modelId="{399F88D7-3870-2D46-A110-6BCA167A2EFA}" type="pres">
      <dgm:prSet presAssocID="{6D8AA39E-B23B-9647-ACF3-E061DD3FC0CF}" presName="ParentText" presStyleLbl="revTx" presStyleIdx="0" presStyleCnt="4" custScaleY="39689" custLinFactNeighborX="9071" custLinFactNeighborY="23111">
        <dgm:presLayoutVars>
          <dgm:chMax val="0"/>
          <dgm:chPref val="0"/>
          <dgm:bulletEnabled val="1"/>
        </dgm:presLayoutVars>
      </dgm:prSet>
      <dgm:spPr/>
      <dgm:t>
        <a:bodyPr/>
        <a:lstStyle/>
        <a:p>
          <a:endParaRPr lang="en-US"/>
        </a:p>
      </dgm:t>
    </dgm:pt>
    <dgm:pt modelId="{26862003-040A-D24F-AD1A-3DB6BC2219D4}" type="pres">
      <dgm:prSet presAssocID="{6D8AA39E-B23B-9647-ACF3-E061DD3FC0CF}" presName="Triangle" presStyleLbl="alignNode1" presStyleIdx="1" presStyleCnt="7" custLinFactY="100000" custLinFactNeighborX="23378" custLinFactNeighborY="156694"/>
      <dgm:spPr>
        <a:solidFill>
          <a:schemeClr val="tx1"/>
        </a:solidFill>
        <a:ln>
          <a:solidFill>
            <a:schemeClr val="tx1"/>
          </a:solidFill>
        </a:ln>
      </dgm:spPr>
    </dgm:pt>
    <dgm:pt modelId="{5F782D87-4667-604D-BACA-E88E09FAE589}" type="pres">
      <dgm:prSet presAssocID="{087E5AD6-E0A3-B646-85E5-B7FEF9AB9E22}" presName="sibTrans" presStyleCnt="0"/>
      <dgm:spPr/>
    </dgm:pt>
    <dgm:pt modelId="{B6E1501E-DDD0-1A44-AF31-ADF29768F5B8}" type="pres">
      <dgm:prSet presAssocID="{087E5AD6-E0A3-B646-85E5-B7FEF9AB9E22}" presName="space" presStyleCnt="0"/>
      <dgm:spPr/>
    </dgm:pt>
    <dgm:pt modelId="{58550523-C7FD-5447-BF7D-39BEB6E3163D}" type="pres">
      <dgm:prSet presAssocID="{BF3866BC-444B-F54E-819D-390FB370D287}" presName="composite" presStyleCnt="0"/>
      <dgm:spPr/>
    </dgm:pt>
    <dgm:pt modelId="{684B91BE-8BE0-2B4A-94D6-5866CEC38861}" type="pres">
      <dgm:prSet presAssocID="{BF3866BC-444B-F54E-819D-390FB370D287}" presName="LShape" presStyleLbl="alignNode1" presStyleIdx="2" presStyleCnt="7" custScaleX="101343" custScaleY="83518" custLinFactNeighborX="-28423" custLinFactNeighborY="33220"/>
      <dgm:spPr>
        <a:solidFill>
          <a:schemeClr val="bg2"/>
        </a:solidFill>
        <a:ln>
          <a:solidFill>
            <a:schemeClr val="bg2"/>
          </a:solidFill>
        </a:ln>
      </dgm:spPr>
    </dgm:pt>
    <dgm:pt modelId="{3773169A-773C-144F-90A5-6C6A136E979A}" type="pres">
      <dgm:prSet presAssocID="{BF3866BC-444B-F54E-819D-390FB370D287}" presName="ParentText" presStyleLbl="revTx" presStyleIdx="1" presStyleCnt="4" custScaleX="182282" custLinFactNeighborX="11762" custLinFactNeighborY="35224">
        <dgm:presLayoutVars>
          <dgm:chMax val="0"/>
          <dgm:chPref val="0"/>
          <dgm:bulletEnabled val="1"/>
        </dgm:presLayoutVars>
      </dgm:prSet>
      <dgm:spPr/>
      <dgm:t>
        <a:bodyPr/>
        <a:lstStyle/>
        <a:p>
          <a:endParaRPr lang="en-US"/>
        </a:p>
      </dgm:t>
    </dgm:pt>
    <dgm:pt modelId="{DA03A5B4-0795-094F-877A-D4DB72EC1ED0}" type="pres">
      <dgm:prSet presAssocID="{BF3866BC-444B-F54E-819D-390FB370D287}" presName="Triangle" presStyleLbl="alignNode1" presStyleIdx="3" presStyleCnt="7" custLinFactX="-77457" custLinFactY="77668" custLinFactNeighborX="-100000" custLinFactNeighborY="100000"/>
      <dgm:spPr>
        <a:solidFill>
          <a:schemeClr val="tx1"/>
        </a:solidFill>
        <a:ln>
          <a:solidFill>
            <a:schemeClr val="tx1"/>
          </a:solidFill>
        </a:ln>
      </dgm:spPr>
    </dgm:pt>
    <dgm:pt modelId="{CCA8E44C-2B55-E549-A639-0F9959094CA7}" type="pres">
      <dgm:prSet presAssocID="{B0A61769-192A-294A-AD3A-F22B7C68337A}" presName="sibTrans" presStyleCnt="0"/>
      <dgm:spPr/>
    </dgm:pt>
    <dgm:pt modelId="{477A3DA7-4A21-5C44-9415-13CB95624FEA}" type="pres">
      <dgm:prSet presAssocID="{B0A61769-192A-294A-AD3A-F22B7C68337A}" presName="space" presStyleCnt="0"/>
      <dgm:spPr/>
    </dgm:pt>
    <dgm:pt modelId="{A30339A2-0392-F84A-AA85-6C485D40E82E}" type="pres">
      <dgm:prSet presAssocID="{026790D0-08B6-B148-B681-54B40A890267}" presName="composite" presStyleCnt="0"/>
      <dgm:spPr/>
    </dgm:pt>
    <dgm:pt modelId="{B805186A-D005-804B-89C8-D87C8DD83469}" type="pres">
      <dgm:prSet presAssocID="{026790D0-08B6-B148-B681-54B40A890267}" presName="LShape" presStyleLbl="alignNode1" presStyleIdx="4" presStyleCnt="7" custLinFactNeighborX="-20462" custLinFactNeighborY="2589"/>
      <dgm:spPr>
        <a:solidFill>
          <a:schemeClr val="bg2"/>
        </a:solidFill>
        <a:ln>
          <a:solidFill>
            <a:schemeClr val="bg2"/>
          </a:solidFill>
        </a:ln>
      </dgm:spPr>
    </dgm:pt>
    <dgm:pt modelId="{C8AE8D23-24E0-6B4E-A29D-69E4106CC3D8}" type="pres">
      <dgm:prSet presAssocID="{026790D0-08B6-B148-B681-54B40A890267}" presName="ParentText" presStyleLbl="revTx" presStyleIdx="2" presStyleCnt="4" custScaleX="148406" custLinFactNeighborX="7260" custLinFactNeighborY="8792">
        <dgm:presLayoutVars>
          <dgm:chMax val="0"/>
          <dgm:chPref val="0"/>
          <dgm:bulletEnabled val="1"/>
        </dgm:presLayoutVars>
      </dgm:prSet>
      <dgm:spPr/>
      <dgm:t>
        <a:bodyPr/>
        <a:lstStyle/>
        <a:p>
          <a:endParaRPr lang="en-US"/>
        </a:p>
      </dgm:t>
    </dgm:pt>
    <dgm:pt modelId="{21AE3A38-52BB-FB45-BCEF-E03978604F03}" type="pres">
      <dgm:prSet presAssocID="{026790D0-08B6-B148-B681-54B40A890267}" presName="Triangle" presStyleLbl="alignNode1" presStyleIdx="5" presStyleCnt="7" custLinFactX="-28574" custLinFactNeighborX="-100000" custLinFactNeighborY="46754"/>
      <dgm:spPr>
        <a:solidFill>
          <a:schemeClr val="tx1"/>
        </a:solidFill>
        <a:ln>
          <a:solidFill>
            <a:schemeClr val="tx1"/>
          </a:solidFill>
        </a:ln>
      </dgm:spPr>
    </dgm:pt>
    <dgm:pt modelId="{2C4DBC7D-4A77-A447-BA76-24C7FA7D1D94}" type="pres">
      <dgm:prSet presAssocID="{E14C29DB-F2F1-3445-A60C-AB39855465CD}" presName="sibTrans" presStyleCnt="0"/>
      <dgm:spPr/>
    </dgm:pt>
    <dgm:pt modelId="{19378796-08A8-1D47-ACA7-8850D047F06B}" type="pres">
      <dgm:prSet presAssocID="{E14C29DB-F2F1-3445-A60C-AB39855465CD}" presName="space" presStyleCnt="0"/>
      <dgm:spPr/>
    </dgm:pt>
    <dgm:pt modelId="{46070EE2-2C5D-3D4F-85A6-C1C004B032CE}" type="pres">
      <dgm:prSet presAssocID="{D7EB87D5-7B52-9047-B0DE-E04B6D88C353}" presName="composite" presStyleCnt="0"/>
      <dgm:spPr/>
    </dgm:pt>
    <dgm:pt modelId="{57F13F11-7714-744D-A261-C331FC818E17}" type="pres">
      <dgm:prSet presAssocID="{D7EB87D5-7B52-9047-B0DE-E04B6D88C353}" presName="LShape" presStyleLbl="alignNode1" presStyleIdx="6" presStyleCnt="7" custLinFactNeighborX="-16792" custLinFactNeighborY="-37182"/>
      <dgm:spPr>
        <a:solidFill>
          <a:schemeClr val="bg2"/>
        </a:solidFill>
        <a:ln>
          <a:solidFill>
            <a:schemeClr val="bg2"/>
          </a:solidFill>
        </a:ln>
      </dgm:spPr>
    </dgm:pt>
    <dgm:pt modelId="{A56168A2-D7B9-2943-BD81-262AE2F84676}" type="pres">
      <dgm:prSet presAssocID="{D7EB87D5-7B52-9047-B0DE-E04B6D88C353}" presName="ParentText" presStyleLbl="revTx" presStyleIdx="3" presStyleCnt="4" custLinFactNeighborX="-10109" custLinFactNeighborY="-24321">
        <dgm:presLayoutVars>
          <dgm:chMax val="0"/>
          <dgm:chPref val="0"/>
          <dgm:bulletEnabled val="1"/>
        </dgm:presLayoutVars>
      </dgm:prSet>
      <dgm:spPr/>
      <dgm:t>
        <a:bodyPr/>
        <a:lstStyle/>
        <a:p>
          <a:endParaRPr lang="en-US"/>
        </a:p>
      </dgm:t>
    </dgm:pt>
  </dgm:ptLst>
  <dgm:cxnLst>
    <dgm:cxn modelId="{82E2AA5D-5ED7-2B40-AF22-52409AFABB5B}" srcId="{E8FC2223-6992-7D4A-838C-8E1163906FDD}" destId="{026790D0-08B6-B148-B681-54B40A890267}" srcOrd="2" destOrd="0" parTransId="{0A9211C3-BC9B-5F48-87DC-737BFF37209F}" sibTransId="{E14C29DB-F2F1-3445-A60C-AB39855465CD}"/>
    <dgm:cxn modelId="{1074F345-8D08-DA4D-B1A9-146C0C9FFCF9}" type="presOf" srcId="{6D8AA39E-B23B-9647-ACF3-E061DD3FC0CF}" destId="{399F88D7-3870-2D46-A110-6BCA167A2EFA}" srcOrd="0" destOrd="0" presId="urn:microsoft.com/office/officeart/2009/3/layout/StepUpProcess"/>
    <dgm:cxn modelId="{0AAE4459-C68E-414D-A25B-8EC68DFF5A57}" srcId="{E8FC2223-6992-7D4A-838C-8E1163906FDD}" destId="{BF3866BC-444B-F54E-819D-390FB370D287}" srcOrd="1" destOrd="0" parTransId="{6370C37E-C86C-4446-ACD5-BE29D3C89B7D}" sibTransId="{B0A61769-192A-294A-AD3A-F22B7C68337A}"/>
    <dgm:cxn modelId="{F5DBDA1A-BE76-BB43-BB31-8B002A6BABFD}" type="presOf" srcId="{E8FC2223-6992-7D4A-838C-8E1163906FDD}" destId="{5978445F-DA09-144E-BA8E-254A91AA65F8}" srcOrd="0" destOrd="0" presId="urn:microsoft.com/office/officeart/2009/3/layout/StepUpProcess"/>
    <dgm:cxn modelId="{8022E316-8880-8344-B9C7-70B63FED59E5}" srcId="{E8FC2223-6992-7D4A-838C-8E1163906FDD}" destId="{D7EB87D5-7B52-9047-B0DE-E04B6D88C353}" srcOrd="3" destOrd="0" parTransId="{636B5807-D27D-B546-A95B-BBDA28483C11}" sibTransId="{63E5E039-FE9F-B44C-B930-20B9A2CE9380}"/>
    <dgm:cxn modelId="{E524E1B1-1CFC-9D4D-9217-489072B1B355}" type="presOf" srcId="{D7EB87D5-7B52-9047-B0DE-E04B6D88C353}" destId="{A56168A2-D7B9-2943-BD81-262AE2F84676}" srcOrd="0" destOrd="0" presId="urn:microsoft.com/office/officeart/2009/3/layout/StepUpProcess"/>
    <dgm:cxn modelId="{F8D5A544-25DA-BF42-842F-5095FF819753}" srcId="{E8FC2223-6992-7D4A-838C-8E1163906FDD}" destId="{6D8AA39E-B23B-9647-ACF3-E061DD3FC0CF}" srcOrd="0" destOrd="0" parTransId="{F80178F7-CC46-7344-B376-3EF38D47090A}" sibTransId="{087E5AD6-E0A3-B646-85E5-B7FEF9AB9E22}"/>
    <dgm:cxn modelId="{6AA9CF90-E3C7-3849-9F85-C0248A50EA39}" type="presOf" srcId="{026790D0-08B6-B148-B681-54B40A890267}" destId="{C8AE8D23-24E0-6B4E-A29D-69E4106CC3D8}" srcOrd="0" destOrd="0" presId="urn:microsoft.com/office/officeart/2009/3/layout/StepUpProcess"/>
    <dgm:cxn modelId="{70A6B13F-CC9A-5442-9837-12FE4BA64C5E}" type="presOf" srcId="{BF3866BC-444B-F54E-819D-390FB370D287}" destId="{3773169A-773C-144F-90A5-6C6A136E979A}" srcOrd="0" destOrd="0" presId="urn:microsoft.com/office/officeart/2009/3/layout/StepUpProcess"/>
    <dgm:cxn modelId="{F4CBCA36-5C38-0545-8478-75B13128174E}" type="presParOf" srcId="{5978445F-DA09-144E-BA8E-254A91AA65F8}" destId="{7DD23956-0CA1-284D-BA5A-12BB8D35FC60}" srcOrd="0" destOrd="0" presId="urn:microsoft.com/office/officeart/2009/3/layout/StepUpProcess"/>
    <dgm:cxn modelId="{E5AF2151-3B1D-1841-AE52-14EF6F6C33C9}" type="presParOf" srcId="{7DD23956-0CA1-284D-BA5A-12BB8D35FC60}" destId="{6A85A692-8FFC-E04B-8D87-18345EBE974A}" srcOrd="0" destOrd="0" presId="urn:microsoft.com/office/officeart/2009/3/layout/StepUpProcess"/>
    <dgm:cxn modelId="{A2E62584-09CF-1E47-A063-269C27A93CE4}" type="presParOf" srcId="{7DD23956-0CA1-284D-BA5A-12BB8D35FC60}" destId="{399F88D7-3870-2D46-A110-6BCA167A2EFA}" srcOrd="1" destOrd="0" presId="urn:microsoft.com/office/officeart/2009/3/layout/StepUpProcess"/>
    <dgm:cxn modelId="{AA4FFD3B-4BAC-E34E-91E6-2A8B953D351E}" type="presParOf" srcId="{7DD23956-0CA1-284D-BA5A-12BB8D35FC60}" destId="{26862003-040A-D24F-AD1A-3DB6BC2219D4}" srcOrd="2" destOrd="0" presId="urn:microsoft.com/office/officeart/2009/3/layout/StepUpProcess"/>
    <dgm:cxn modelId="{0EB7AADC-2112-6A49-A6E7-E6CAF8831C64}" type="presParOf" srcId="{5978445F-DA09-144E-BA8E-254A91AA65F8}" destId="{5F782D87-4667-604D-BACA-E88E09FAE589}" srcOrd="1" destOrd="0" presId="urn:microsoft.com/office/officeart/2009/3/layout/StepUpProcess"/>
    <dgm:cxn modelId="{60C89CC4-7174-DC4E-A694-21E095CE4017}" type="presParOf" srcId="{5F782D87-4667-604D-BACA-E88E09FAE589}" destId="{B6E1501E-DDD0-1A44-AF31-ADF29768F5B8}" srcOrd="0" destOrd="0" presId="urn:microsoft.com/office/officeart/2009/3/layout/StepUpProcess"/>
    <dgm:cxn modelId="{A30AB7FD-74D2-864A-B9E5-136C6A63DB0D}" type="presParOf" srcId="{5978445F-DA09-144E-BA8E-254A91AA65F8}" destId="{58550523-C7FD-5447-BF7D-39BEB6E3163D}" srcOrd="2" destOrd="0" presId="urn:microsoft.com/office/officeart/2009/3/layout/StepUpProcess"/>
    <dgm:cxn modelId="{7F945EE2-D2B9-D948-BA57-7A7BC633B696}" type="presParOf" srcId="{58550523-C7FD-5447-BF7D-39BEB6E3163D}" destId="{684B91BE-8BE0-2B4A-94D6-5866CEC38861}" srcOrd="0" destOrd="0" presId="urn:microsoft.com/office/officeart/2009/3/layout/StepUpProcess"/>
    <dgm:cxn modelId="{1696F28F-2DCA-AE4E-9434-818AFC6F5017}" type="presParOf" srcId="{58550523-C7FD-5447-BF7D-39BEB6E3163D}" destId="{3773169A-773C-144F-90A5-6C6A136E979A}" srcOrd="1" destOrd="0" presId="urn:microsoft.com/office/officeart/2009/3/layout/StepUpProcess"/>
    <dgm:cxn modelId="{61D6C025-D610-3E45-89B7-629C0C467A1F}" type="presParOf" srcId="{58550523-C7FD-5447-BF7D-39BEB6E3163D}" destId="{DA03A5B4-0795-094F-877A-D4DB72EC1ED0}" srcOrd="2" destOrd="0" presId="urn:microsoft.com/office/officeart/2009/3/layout/StepUpProcess"/>
    <dgm:cxn modelId="{3C4AD998-48B7-BC4E-8518-C7502C7BB148}" type="presParOf" srcId="{5978445F-DA09-144E-BA8E-254A91AA65F8}" destId="{CCA8E44C-2B55-E549-A639-0F9959094CA7}" srcOrd="3" destOrd="0" presId="urn:microsoft.com/office/officeart/2009/3/layout/StepUpProcess"/>
    <dgm:cxn modelId="{BEEB158D-2662-A542-B787-5951E86F072E}" type="presParOf" srcId="{CCA8E44C-2B55-E549-A639-0F9959094CA7}" destId="{477A3DA7-4A21-5C44-9415-13CB95624FEA}" srcOrd="0" destOrd="0" presId="urn:microsoft.com/office/officeart/2009/3/layout/StepUpProcess"/>
    <dgm:cxn modelId="{7DE3A35E-4707-4D47-8C66-614730A2FA75}" type="presParOf" srcId="{5978445F-DA09-144E-BA8E-254A91AA65F8}" destId="{A30339A2-0392-F84A-AA85-6C485D40E82E}" srcOrd="4" destOrd="0" presId="urn:microsoft.com/office/officeart/2009/3/layout/StepUpProcess"/>
    <dgm:cxn modelId="{92C48CCB-B956-CA4A-AB71-E1D919B1FE79}" type="presParOf" srcId="{A30339A2-0392-F84A-AA85-6C485D40E82E}" destId="{B805186A-D005-804B-89C8-D87C8DD83469}" srcOrd="0" destOrd="0" presId="urn:microsoft.com/office/officeart/2009/3/layout/StepUpProcess"/>
    <dgm:cxn modelId="{FA80F400-BB95-9E4B-970F-E46BB5E20FA2}" type="presParOf" srcId="{A30339A2-0392-F84A-AA85-6C485D40E82E}" destId="{C8AE8D23-24E0-6B4E-A29D-69E4106CC3D8}" srcOrd="1" destOrd="0" presId="urn:microsoft.com/office/officeart/2009/3/layout/StepUpProcess"/>
    <dgm:cxn modelId="{F9949C56-C90B-9044-A481-30A1AB578197}" type="presParOf" srcId="{A30339A2-0392-F84A-AA85-6C485D40E82E}" destId="{21AE3A38-52BB-FB45-BCEF-E03978604F03}" srcOrd="2" destOrd="0" presId="urn:microsoft.com/office/officeart/2009/3/layout/StepUpProcess"/>
    <dgm:cxn modelId="{24BEB408-BC01-564F-9F5B-4482CF7F92E9}" type="presParOf" srcId="{5978445F-DA09-144E-BA8E-254A91AA65F8}" destId="{2C4DBC7D-4A77-A447-BA76-24C7FA7D1D94}" srcOrd="5" destOrd="0" presId="urn:microsoft.com/office/officeart/2009/3/layout/StepUpProcess"/>
    <dgm:cxn modelId="{0DE677AF-9201-5E4C-B7EF-2B09837EBD6B}" type="presParOf" srcId="{2C4DBC7D-4A77-A447-BA76-24C7FA7D1D94}" destId="{19378796-08A8-1D47-ACA7-8850D047F06B}" srcOrd="0" destOrd="0" presId="urn:microsoft.com/office/officeart/2009/3/layout/StepUpProcess"/>
    <dgm:cxn modelId="{8FD1D96A-7881-2145-AD6D-0295FF72C36F}" type="presParOf" srcId="{5978445F-DA09-144E-BA8E-254A91AA65F8}" destId="{46070EE2-2C5D-3D4F-85A6-C1C004B032CE}" srcOrd="6" destOrd="0" presId="urn:microsoft.com/office/officeart/2009/3/layout/StepUpProcess"/>
    <dgm:cxn modelId="{6C11DE4B-A2A7-EC4B-AB10-3838AD4B6C21}" type="presParOf" srcId="{46070EE2-2C5D-3D4F-85A6-C1C004B032CE}" destId="{57F13F11-7714-744D-A261-C331FC818E17}" srcOrd="0" destOrd="0" presId="urn:microsoft.com/office/officeart/2009/3/layout/StepUpProcess"/>
    <dgm:cxn modelId="{F655ECBB-AE82-5F49-961C-535A404B46C9}" type="presParOf" srcId="{46070EE2-2C5D-3D4F-85A6-C1C004B032CE}" destId="{A56168A2-D7B9-2943-BD81-262AE2F84676}" srcOrd="1" destOrd="0" presId="urn:microsoft.com/office/officeart/2009/3/layout/StepUp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A041FD-7ED0-044C-9077-F40DF4CBF79B}" type="doc">
      <dgm:prSet loTypeId="urn:microsoft.com/office/officeart/2005/8/layout/vList3" loCatId="" qsTypeId="urn:microsoft.com/office/officeart/2005/8/quickstyle/simple3" qsCatId="simple" csTypeId="urn:microsoft.com/office/officeart/2005/8/colors/accent1_2" csCatId="accent1" phldr="1"/>
      <dgm:spPr/>
    </dgm:pt>
    <dgm:pt modelId="{B6648665-72D5-F64B-B9CC-34860302DCE9}">
      <dgm:prSet phldrT="[Text]"/>
      <dgm:spPr/>
      <dgm:t>
        <a:bodyPr/>
        <a:lstStyle/>
        <a:p>
          <a:r>
            <a:rPr lang="en-US" dirty="0">
              <a:solidFill>
                <a:srgbClr val="323C47"/>
              </a:solidFill>
              <a:latin typeface="Arial" charset="0"/>
            </a:rPr>
            <a:t>Choice of </a:t>
          </a:r>
          <a:r>
            <a:rPr lang="en-US" dirty="0" err="1">
              <a:solidFill>
                <a:srgbClr val="323C47"/>
              </a:solidFill>
              <a:latin typeface="Arial" charset="0"/>
            </a:rPr>
            <a:t>glidepath</a:t>
          </a:r>
          <a:r>
            <a:rPr lang="en-US" dirty="0">
              <a:solidFill>
                <a:srgbClr val="323C47"/>
              </a:solidFill>
              <a:latin typeface="Arial" charset="0"/>
            </a:rPr>
            <a:t> is static, i.e. once you choose a given asset allocation, you will not deviate from it no matter the market development</a:t>
          </a:r>
          <a:r>
            <a:rPr lang="en-US" baseline="30000" dirty="0">
              <a:solidFill>
                <a:srgbClr val="323C47"/>
              </a:solidFill>
              <a:latin typeface="Arial" charset="0"/>
            </a:rPr>
            <a:t>(1)</a:t>
          </a:r>
          <a:endParaRPr lang="en-US" dirty="0">
            <a:solidFill>
              <a:srgbClr val="323C47"/>
            </a:solidFill>
          </a:endParaRPr>
        </a:p>
      </dgm:t>
    </dgm:pt>
    <dgm:pt modelId="{00364977-85AE-D841-84D3-51294EF8D175}" type="parTrans" cxnId="{EF7FBF37-DC6A-EA4F-9DBC-A6E65BDC47CE}">
      <dgm:prSet/>
      <dgm:spPr/>
      <dgm:t>
        <a:bodyPr/>
        <a:lstStyle/>
        <a:p>
          <a:endParaRPr lang="en-US"/>
        </a:p>
      </dgm:t>
    </dgm:pt>
    <dgm:pt modelId="{B54065CA-79D5-AC4B-ADE3-D78233BFA4B1}" type="sibTrans" cxnId="{EF7FBF37-DC6A-EA4F-9DBC-A6E65BDC47CE}">
      <dgm:prSet/>
      <dgm:spPr/>
      <dgm:t>
        <a:bodyPr/>
        <a:lstStyle/>
        <a:p>
          <a:endParaRPr lang="en-US"/>
        </a:p>
      </dgm:t>
    </dgm:pt>
    <dgm:pt modelId="{4DCFCE6B-BAC2-F949-A9AD-668E99C72166}">
      <dgm:prSet phldrT="[Text]"/>
      <dgm:spPr/>
      <dgm:t>
        <a:bodyPr/>
        <a:lstStyle/>
        <a:p>
          <a:r>
            <a:rPr lang="en-US" dirty="0">
              <a:solidFill>
                <a:srgbClr val="323C47"/>
              </a:solidFill>
              <a:latin typeface="Arial" charset="0"/>
            </a:rPr>
            <a:t>SORR is constant for projected period and can be observed ex ante</a:t>
          </a:r>
          <a:endParaRPr lang="en-US" dirty="0"/>
        </a:p>
      </dgm:t>
    </dgm:pt>
    <dgm:pt modelId="{706C57F0-54A0-1E40-BD99-234676CD95EA}" type="parTrans" cxnId="{67E6536B-F7E4-F448-B44D-89B696E656E9}">
      <dgm:prSet/>
      <dgm:spPr/>
      <dgm:t>
        <a:bodyPr/>
        <a:lstStyle/>
        <a:p>
          <a:endParaRPr lang="en-US"/>
        </a:p>
      </dgm:t>
    </dgm:pt>
    <dgm:pt modelId="{DF4D3464-A18A-5B44-B37A-351DAE90FDDB}" type="sibTrans" cxnId="{67E6536B-F7E4-F448-B44D-89B696E656E9}">
      <dgm:prSet/>
      <dgm:spPr/>
      <dgm:t>
        <a:bodyPr/>
        <a:lstStyle/>
        <a:p>
          <a:endParaRPr lang="en-US"/>
        </a:p>
      </dgm:t>
    </dgm:pt>
    <dgm:pt modelId="{FCA615C7-B9F3-6A40-B6A9-800AC2578EBB}">
      <dgm:prSet phldrT="[Text]"/>
      <dgm:spPr/>
      <dgm:t>
        <a:bodyPr/>
        <a:lstStyle/>
        <a:p>
          <a:r>
            <a:rPr lang="en-US" dirty="0">
              <a:solidFill>
                <a:srgbClr val="323C47"/>
              </a:solidFill>
              <a:latin typeface="Arial" charset="0"/>
            </a:rPr>
            <a:t>Monthly withdrawals are dollar constant over time before inflation adjustment</a:t>
          </a:r>
          <a:r>
            <a:rPr lang="en-US" baseline="30000" dirty="0">
              <a:solidFill>
                <a:srgbClr val="323C47"/>
              </a:solidFill>
              <a:latin typeface="Arial" charset="0"/>
            </a:rPr>
            <a:t>(2)</a:t>
          </a:r>
          <a:endParaRPr lang="en-US" dirty="0"/>
        </a:p>
      </dgm:t>
    </dgm:pt>
    <dgm:pt modelId="{5B4FFF93-5CCF-2247-88CD-5917085A5538}" type="parTrans" cxnId="{39A9C489-DD0F-D54C-A229-AF5F599CEF36}">
      <dgm:prSet/>
      <dgm:spPr/>
      <dgm:t>
        <a:bodyPr/>
        <a:lstStyle/>
        <a:p>
          <a:endParaRPr lang="en-US"/>
        </a:p>
      </dgm:t>
    </dgm:pt>
    <dgm:pt modelId="{7A82F705-3D9E-8542-BDFA-0F35C1613BFB}" type="sibTrans" cxnId="{39A9C489-DD0F-D54C-A229-AF5F599CEF36}">
      <dgm:prSet/>
      <dgm:spPr/>
      <dgm:t>
        <a:bodyPr/>
        <a:lstStyle/>
        <a:p>
          <a:endParaRPr lang="en-US"/>
        </a:p>
      </dgm:t>
    </dgm:pt>
    <dgm:pt modelId="{29659E5F-D307-494B-8DC0-8D54BEF52E6D}" type="pres">
      <dgm:prSet presAssocID="{4AA041FD-7ED0-044C-9077-F40DF4CBF79B}" presName="linearFlow" presStyleCnt="0">
        <dgm:presLayoutVars>
          <dgm:dir/>
          <dgm:resizeHandles val="exact"/>
        </dgm:presLayoutVars>
      </dgm:prSet>
      <dgm:spPr/>
    </dgm:pt>
    <dgm:pt modelId="{F368ABFF-6501-574D-A2DF-EEE737423B68}" type="pres">
      <dgm:prSet presAssocID="{B6648665-72D5-F64B-B9CC-34860302DCE9}" presName="composite" presStyleCnt="0"/>
      <dgm:spPr/>
    </dgm:pt>
    <dgm:pt modelId="{83C56F5B-C93A-9545-A3D6-453F2414DC33}" type="pres">
      <dgm:prSet presAssocID="{B6648665-72D5-F64B-B9CC-34860302DCE9}" presName="imgShp" presStyleLbl="fgImgPlace1" presStyleIdx="0" presStyleCnt="3"/>
      <dgm:spPr>
        <a:solidFill>
          <a:schemeClr val="tx1"/>
        </a:solidFill>
        <a:ln>
          <a:solidFill>
            <a:schemeClr val="tx1"/>
          </a:solidFill>
        </a:ln>
      </dgm:spPr>
    </dgm:pt>
    <dgm:pt modelId="{08538125-B31A-CE4E-A885-BB3689DD09BC}" type="pres">
      <dgm:prSet presAssocID="{B6648665-72D5-F64B-B9CC-34860302DCE9}" presName="txShp" presStyleLbl="node1" presStyleIdx="0" presStyleCnt="3">
        <dgm:presLayoutVars>
          <dgm:bulletEnabled val="1"/>
        </dgm:presLayoutVars>
      </dgm:prSet>
      <dgm:spPr/>
      <dgm:t>
        <a:bodyPr/>
        <a:lstStyle/>
        <a:p>
          <a:endParaRPr lang="en-US"/>
        </a:p>
      </dgm:t>
    </dgm:pt>
    <dgm:pt modelId="{0D1E8EFC-334B-1147-B7E0-ED8C76B3779E}" type="pres">
      <dgm:prSet presAssocID="{B54065CA-79D5-AC4B-ADE3-D78233BFA4B1}" presName="spacing" presStyleCnt="0"/>
      <dgm:spPr/>
    </dgm:pt>
    <dgm:pt modelId="{ECB3005C-8572-1543-A76C-918F437E0C9C}" type="pres">
      <dgm:prSet presAssocID="{4DCFCE6B-BAC2-F949-A9AD-668E99C72166}" presName="composite" presStyleCnt="0"/>
      <dgm:spPr/>
    </dgm:pt>
    <dgm:pt modelId="{9CF77A06-F294-8F45-9A3D-91D6FAA718ED}" type="pres">
      <dgm:prSet presAssocID="{4DCFCE6B-BAC2-F949-A9AD-668E99C72166}" presName="imgShp" presStyleLbl="fgImgPlace1" presStyleIdx="1" presStyleCnt="3"/>
      <dgm:spPr>
        <a:solidFill>
          <a:schemeClr val="tx1"/>
        </a:solidFill>
      </dgm:spPr>
    </dgm:pt>
    <dgm:pt modelId="{9A4D6B3A-C066-E045-B471-BB9BA177B047}" type="pres">
      <dgm:prSet presAssocID="{4DCFCE6B-BAC2-F949-A9AD-668E99C72166}" presName="txShp" presStyleLbl="node1" presStyleIdx="1" presStyleCnt="3">
        <dgm:presLayoutVars>
          <dgm:bulletEnabled val="1"/>
        </dgm:presLayoutVars>
      </dgm:prSet>
      <dgm:spPr/>
      <dgm:t>
        <a:bodyPr/>
        <a:lstStyle/>
        <a:p>
          <a:endParaRPr lang="en-US"/>
        </a:p>
      </dgm:t>
    </dgm:pt>
    <dgm:pt modelId="{490A50B4-1AAE-EB42-A5ED-2B3A7EC2432D}" type="pres">
      <dgm:prSet presAssocID="{DF4D3464-A18A-5B44-B37A-351DAE90FDDB}" presName="spacing" presStyleCnt="0"/>
      <dgm:spPr/>
    </dgm:pt>
    <dgm:pt modelId="{509D60DC-E055-1B4F-BB80-7D6CA7A2F248}" type="pres">
      <dgm:prSet presAssocID="{FCA615C7-B9F3-6A40-B6A9-800AC2578EBB}" presName="composite" presStyleCnt="0"/>
      <dgm:spPr/>
    </dgm:pt>
    <dgm:pt modelId="{6FC4123A-244D-6D43-86DF-CA0FC949D08D}" type="pres">
      <dgm:prSet presAssocID="{FCA615C7-B9F3-6A40-B6A9-800AC2578EBB}" presName="imgShp" presStyleLbl="fgImgPlace1" presStyleIdx="2" presStyleCnt="3"/>
      <dgm:spPr>
        <a:solidFill>
          <a:schemeClr val="tx1"/>
        </a:solidFill>
      </dgm:spPr>
    </dgm:pt>
    <dgm:pt modelId="{C2FB042E-DE9A-5B48-85E2-DAC7FFE124BC}" type="pres">
      <dgm:prSet presAssocID="{FCA615C7-B9F3-6A40-B6A9-800AC2578EBB}" presName="txShp" presStyleLbl="node1" presStyleIdx="2" presStyleCnt="3">
        <dgm:presLayoutVars>
          <dgm:bulletEnabled val="1"/>
        </dgm:presLayoutVars>
      </dgm:prSet>
      <dgm:spPr/>
      <dgm:t>
        <a:bodyPr/>
        <a:lstStyle/>
        <a:p>
          <a:endParaRPr lang="en-US"/>
        </a:p>
      </dgm:t>
    </dgm:pt>
  </dgm:ptLst>
  <dgm:cxnLst>
    <dgm:cxn modelId="{39A9C489-DD0F-D54C-A229-AF5F599CEF36}" srcId="{4AA041FD-7ED0-044C-9077-F40DF4CBF79B}" destId="{FCA615C7-B9F3-6A40-B6A9-800AC2578EBB}" srcOrd="2" destOrd="0" parTransId="{5B4FFF93-5CCF-2247-88CD-5917085A5538}" sibTransId="{7A82F705-3D9E-8542-BDFA-0F35C1613BFB}"/>
    <dgm:cxn modelId="{EFE8E39F-767F-E946-87E7-612BD2D5AC33}" type="presOf" srcId="{FCA615C7-B9F3-6A40-B6A9-800AC2578EBB}" destId="{C2FB042E-DE9A-5B48-85E2-DAC7FFE124BC}" srcOrd="0" destOrd="0" presId="urn:microsoft.com/office/officeart/2005/8/layout/vList3"/>
    <dgm:cxn modelId="{A2863137-896E-FD4D-A643-C26193DE2D64}" type="presOf" srcId="{B6648665-72D5-F64B-B9CC-34860302DCE9}" destId="{08538125-B31A-CE4E-A885-BB3689DD09BC}" srcOrd="0" destOrd="0" presId="urn:microsoft.com/office/officeart/2005/8/layout/vList3"/>
    <dgm:cxn modelId="{940067CD-ADE2-CA48-86CE-0F23FDAFDA77}" type="presOf" srcId="{4AA041FD-7ED0-044C-9077-F40DF4CBF79B}" destId="{29659E5F-D307-494B-8DC0-8D54BEF52E6D}" srcOrd="0" destOrd="0" presId="urn:microsoft.com/office/officeart/2005/8/layout/vList3"/>
    <dgm:cxn modelId="{EF7FBF37-DC6A-EA4F-9DBC-A6E65BDC47CE}" srcId="{4AA041FD-7ED0-044C-9077-F40DF4CBF79B}" destId="{B6648665-72D5-F64B-B9CC-34860302DCE9}" srcOrd="0" destOrd="0" parTransId="{00364977-85AE-D841-84D3-51294EF8D175}" sibTransId="{B54065CA-79D5-AC4B-ADE3-D78233BFA4B1}"/>
    <dgm:cxn modelId="{67E6536B-F7E4-F448-B44D-89B696E656E9}" srcId="{4AA041FD-7ED0-044C-9077-F40DF4CBF79B}" destId="{4DCFCE6B-BAC2-F949-A9AD-668E99C72166}" srcOrd="1" destOrd="0" parTransId="{706C57F0-54A0-1E40-BD99-234676CD95EA}" sibTransId="{DF4D3464-A18A-5B44-B37A-351DAE90FDDB}"/>
    <dgm:cxn modelId="{F00DC13C-3855-0948-9A18-C27889F7BD16}" type="presOf" srcId="{4DCFCE6B-BAC2-F949-A9AD-668E99C72166}" destId="{9A4D6B3A-C066-E045-B471-BB9BA177B047}" srcOrd="0" destOrd="0" presId="urn:microsoft.com/office/officeart/2005/8/layout/vList3"/>
    <dgm:cxn modelId="{B64ACECB-2165-D64A-8880-029033303464}" type="presParOf" srcId="{29659E5F-D307-494B-8DC0-8D54BEF52E6D}" destId="{F368ABFF-6501-574D-A2DF-EEE737423B68}" srcOrd="0" destOrd="0" presId="urn:microsoft.com/office/officeart/2005/8/layout/vList3"/>
    <dgm:cxn modelId="{59C8C4EB-3A46-6A4F-A6CB-DE5DCCB6BBD1}" type="presParOf" srcId="{F368ABFF-6501-574D-A2DF-EEE737423B68}" destId="{83C56F5B-C93A-9545-A3D6-453F2414DC33}" srcOrd="0" destOrd="0" presId="urn:microsoft.com/office/officeart/2005/8/layout/vList3"/>
    <dgm:cxn modelId="{BB31B4F8-A00C-244D-AE00-5094DF4165A4}" type="presParOf" srcId="{F368ABFF-6501-574D-A2DF-EEE737423B68}" destId="{08538125-B31A-CE4E-A885-BB3689DD09BC}" srcOrd="1" destOrd="0" presId="urn:microsoft.com/office/officeart/2005/8/layout/vList3"/>
    <dgm:cxn modelId="{F2C80D10-3369-0241-91A2-87B0A2B4E2B0}" type="presParOf" srcId="{29659E5F-D307-494B-8DC0-8D54BEF52E6D}" destId="{0D1E8EFC-334B-1147-B7E0-ED8C76B3779E}" srcOrd="1" destOrd="0" presId="urn:microsoft.com/office/officeart/2005/8/layout/vList3"/>
    <dgm:cxn modelId="{E853B3AE-26F7-3F46-B246-7E39840F15F3}" type="presParOf" srcId="{29659E5F-D307-494B-8DC0-8D54BEF52E6D}" destId="{ECB3005C-8572-1543-A76C-918F437E0C9C}" srcOrd="2" destOrd="0" presId="urn:microsoft.com/office/officeart/2005/8/layout/vList3"/>
    <dgm:cxn modelId="{503A9FA9-6F0F-BA4B-A282-37893E82690F}" type="presParOf" srcId="{ECB3005C-8572-1543-A76C-918F437E0C9C}" destId="{9CF77A06-F294-8F45-9A3D-91D6FAA718ED}" srcOrd="0" destOrd="0" presId="urn:microsoft.com/office/officeart/2005/8/layout/vList3"/>
    <dgm:cxn modelId="{2DD45D08-9E0B-FF4C-B968-3F62AD33C7B2}" type="presParOf" srcId="{ECB3005C-8572-1543-A76C-918F437E0C9C}" destId="{9A4D6B3A-C066-E045-B471-BB9BA177B047}" srcOrd="1" destOrd="0" presId="urn:microsoft.com/office/officeart/2005/8/layout/vList3"/>
    <dgm:cxn modelId="{E44E3E27-F513-D741-A6F2-B14A0B7D1FB6}" type="presParOf" srcId="{29659E5F-D307-494B-8DC0-8D54BEF52E6D}" destId="{490A50B4-1AAE-EB42-A5ED-2B3A7EC2432D}" srcOrd="3" destOrd="0" presId="urn:microsoft.com/office/officeart/2005/8/layout/vList3"/>
    <dgm:cxn modelId="{2D2B7E9D-E8B7-3E47-B3E0-5A9A21BC933E}" type="presParOf" srcId="{29659E5F-D307-494B-8DC0-8D54BEF52E6D}" destId="{509D60DC-E055-1B4F-BB80-7D6CA7A2F248}" srcOrd="4" destOrd="0" presId="urn:microsoft.com/office/officeart/2005/8/layout/vList3"/>
    <dgm:cxn modelId="{D98C8ABC-7657-B945-9008-EFC0564F25FC}" type="presParOf" srcId="{509D60DC-E055-1B4F-BB80-7D6CA7A2F248}" destId="{6FC4123A-244D-6D43-86DF-CA0FC949D08D}" srcOrd="0" destOrd="0" presId="urn:microsoft.com/office/officeart/2005/8/layout/vList3"/>
    <dgm:cxn modelId="{A951FB9F-81BA-CB4A-9EEF-A200474AEDE1}" type="presParOf" srcId="{509D60DC-E055-1B4F-BB80-7D6CA7A2F248}" destId="{C2FB042E-DE9A-5B48-85E2-DAC7FFE124B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A27507-648C-B243-A042-EE4268AEE00B}"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en-US"/>
        </a:p>
      </dgm:t>
    </dgm:pt>
    <dgm:pt modelId="{D3442203-61D7-F74A-8970-88A0A965A45D}">
      <dgm:prSet phldrT="[Text]" custT="1"/>
      <dgm:spPr/>
      <dgm:t>
        <a:bodyPr/>
        <a:lstStyle/>
        <a:p>
          <a:r>
            <a:rPr lang="en-US" sz="1700" dirty="0">
              <a:solidFill>
                <a:srgbClr val="000000"/>
              </a:solidFill>
            </a:rPr>
            <a:t>SORR: 0.3, 0.5, 0.7</a:t>
          </a:r>
        </a:p>
      </dgm:t>
    </dgm:pt>
    <dgm:pt modelId="{2BE30466-D3D6-0F4A-9363-C4C278A4AD37}" type="parTrans" cxnId="{7595DB41-0D93-4442-BC9D-47B8A26FE5AF}">
      <dgm:prSet/>
      <dgm:spPr/>
      <dgm:t>
        <a:bodyPr/>
        <a:lstStyle/>
        <a:p>
          <a:endParaRPr lang="en-US">
            <a:solidFill>
              <a:srgbClr val="000000"/>
            </a:solidFill>
          </a:endParaRPr>
        </a:p>
      </dgm:t>
    </dgm:pt>
    <dgm:pt modelId="{6E659A7A-905A-3741-B35C-8E2FD675DBA7}" type="sibTrans" cxnId="{7595DB41-0D93-4442-BC9D-47B8A26FE5AF}">
      <dgm:prSet/>
      <dgm:spPr/>
      <dgm:t>
        <a:bodyPr/>
        <a:lstStyle/>
        <a:p>
          <a:endParaRPr lang="en-US">
            <a:solidFill>
              <a:srgbClr val="000000"/>
            </a:solidFill>
          </a:endParaRPr>
        </a:p>
      </dgm:t>
    </dgm:pt>
    <dgm:pt modelId="{FC13F82A-87D8-344D-95A3-0B641C9773B0}">
      <dgm:prSet phldrT="[Text]" custT="1"/>
      <dgm:spPr/>
      <dgm:t>
        <a:bodyPr/>
        <a:lstStyle/>
        <a:p>
          <a:endParaRPr lang="en-US" sz="1700" dirty="0">
            <a:solidFill>
              <a:srgbClr val="000000"/>
            </a:solidFill>
          </a:endParaRPr>
        </a:p>
      </dgm:t>
    </dgm:pt>
    <dgm:pt modelId="{A7C73F4F-1C9C-F54D-9E05-FBAADB0B9803}" type="parTrans" cxnId="{267A9F5C-6DBF-0F4C-9641-DD6E7CA1A155}">
      <dgm:prSet/>
      <dgm:spPr/>
      <dgm:t>
        <a:bodyPr/>
        <a:lstStyle/>
        <a:p>
          <a:endParaRPr lang="en-US">
            <a:solidFill>
              <a:srgbClr val="000000"/>
            </a:solidFill>
          </a:endParaRPr>
        </a:p>
      </dgm:t>
    </dgm:pt>
    <dgm:pt modelId="{CD4A7ABD-A3DF-D24F-92AA-B37A4B6D61DC}" type="sibTrans" cxnId="{267A9F5C-6DBF-0F4C-9641-DD6E7CA1A155}">
      <dgm:prSet/>
      <dgm:spPr/>
      <dgm:t>
        <a:bodyPr/>
        <a:lstStyle/>
        <a:p>
          <a:endParaRPr lang="en-US">
            <a:solidFill>
              <a:srgbClr val="000000"/>
            </a:solidFill>
          </a:endParaRPr>
        </a:p>
      </dgm:t>
    </dgm:pt>
    <dgm:pt modelId="{5FB669C1-8752-234C-9978-EA91C0501735}">
      <dgm:prSet phldrT="[Text]" custT="1"/>
      <dgm:spPr/>
      <dgm:t>
        <a:bodyPr/>
        <a:lstStyle/>
        <a:p>
          <a:r>
            <a:rPr lang="en-US" sz="1700" dirty="0">
              <a:solidFill>
                <a:srgbClr val="000000"/>
              </a:solidFill>
            </a:rPr>
            <a:t>Equity Portion: 0.1, 0.3, 0.6 </a:t>
          </a:r>
        </a:p>
      </dgm:t>
    </dgm:pt>
    <dgm:pt modelId="{B9DD98C8-F611-D149-BB37-C96481E129B5}" type="parTrans" cxnId="{FC7C9305-7DA9-834C-8289-645869441E94}">
      <dgm:prSet/>
      <dgm:spPr/>
      <dgm:t>
        <a:bodyPr/>
        <a:lstStyle/>
        <a:p>
          <a:endParaRPr lang="en-US">
            <a:solidFill>
              <a:srgbClr val="000000"/>
            </a:solidFill>
          </a:endParaRPr>
        </a:p>
      </dgm:t>
    </dgm:pt>
    <dgm:pt modelId="{5217E38C-AC18-1941-9C08-461B931F77DB}" type="sibTrans" cxnId="{FC7C9305-7DA9-834C-8289-645869441E94}">
      <dgm:prSet/>
      <dgm:spPr/>
      <dgm:t>
        <a:bodyPr/>
        <a:lstStyle/>
        <a:p>
          <a:endParaRPr lang="en-US">
            <a:solidFill>
              <a:srgbClr val="000000"/>
            </a:solidFill>
          </a:endParaRPr>
        </a:p>
      </dgm:t>
    </dgm:pt>
    <dgm:pt modelId="{FA10B65B-BCE6-7445-BA0F-304DE26C0A7B}">
      <dgm:prSet phldrT="[Text]" custT="1"/>
      <dgm:spPr/>
      <dgm:t>
        <a:bodyPr/>
        <a:lstStyle/>
        <a:p>
          <a:endParaRPr lang="en-US" sz="1700" dirty="0">
            <a:solidFill>
              <a:srgbClr val="000000"/>
            </a:solidFill>
          </a:endParaRPr>
        </a:p>
      </dgm:t>
    </dgm:pt>
    <dgm:pt modelId="{A117DABD-5E4B-C846-BC92-1434B469AF73}" type="parTrans" cxnId="{52635369-CB18-D640-AEEA-4456327655B3}">
      <dgm:prSet/>
      <dgm:spPr/>
      <dgm:t>
        <a:bodyPr/>
        <a:lstStyle/>
        <a:p>
          <a:endParaRPr lang="en-US">
            <a:solidFill>
              <a:srgbClr val="000000"/>
            </a:solidFill>
          </a:endParaRPr>
        </a:p>
      </dgm:t>
    </dgm:pt>
    <dgm:pt modelId="{66CD46FA-325B-2344-831A-D8A0D870E833}" type="sibTrans" cxnId="{52635369-CB18-D640-AEEA-4456327655B3}">
      <dgm:prSet/>
      <dgm:spPr/>
      <dgm:t>
        <a:bodyPr/>
        <a:lstStyle/>
        <a:p>
          <a:endParaRPr lang="en-US">
            <a:solidFill>
              <a:srgbClr val="000000"/>
            </a:solidFill>
          </a:endParaRPr>
        </a:p>
      </dgm:t>
    </dgm:pt>
    <dgm:pt modelId="{35D292B3-52C5-3842-83A2-1ABB33F436B5}" type="pres">
      <dgm:prSet presAssocID="{40A27507-648C-B243-A042-EE4268AEE00B}" presName="linear" presStyleCnt="0">
        <dgm:presLayoutVars>
          <dgm:animLvl val="lvl"/>
          <dgm:resizeHandles val="exact"/>
        </dgm:presLayoutVars>
      </dgm:prSet>
      <dgm:spPr/>
      <dgm:t>
        <a:bodyPr/>
        <a:lstStyle/>
        <a:p>
          <a:endParaRPr lang="en-US"/>
        </a:p>
      </dgm:t>
    </dgm:pt>
    <dgm:pt modelId="{D804AE97-09BD-2943-8865-87606303F1CA}" type="pres">
      <dgm:prSet presAssocID="{D3442203-61D7-F74A-8970-88A0A965A45D}" presName="parentText" presStyleLbl="node1" presStyleIdx="0" presStyleCnt="2">
        <dgm:presLayoutVars>
          <dgm:chMax val="0"/>
          <dgm:bulletEnabled val="1"/>
        </dgm:presLayoutVars>
      </dgm:prSet>
      <dgm:spPr/>
      <dgm:t>
        <a:bodyPr/>
        <a:lstStyle/>
        <a:p>
          <a:endParaRPr lang="en-US"/>
        </a:p>
      </dgm:t>
    </dgm:pt>
    <dgm:pt modelId="{4B411654-890F-6949-8FAB-F6F973D995D4}" type="pres">
      <dgm:prSet presAssocID="{D3442203-61D7-F74A-8970-88A0A965A45D}" presName="childText" presStyleLbl="revTx" presStyleIdx="0" presStyleCnt="2">
        <dgm:presLayoutVars>
          <dgm:bulletEnabled val="1"/>
        </dgm:presLayoutVars>
      </dgm:prSet>
      <dgm:spPr/>
      <dgm:t>
        <a:bodyPr/>
        <a:lstStyle/>
        <a:p>
          <a:endParaRPr lang="en-US"/>
        </a:p>
      </dgm:t>
    </dgm:pt>
    <dgm:pt modelId="{F1A4F1E1-7F5E-F948-8160-BB37608F47DC}" type="pres">
      <dgm:prSet presAssocID="{5FB669C1-8752-234C-9978-EA91C0501735}" presName="parentText" presStyleLbl="node1" presStyleIdx="1" presStyleCnt="2">
        <dgm:presLayoutVars>
          <dgm:chMax val="0"/>
          <dgm:bulletEnabled val="1"/>
        </dgm:presLayoutVars>
      </dgm:prSet>
      <dgm:spPr/>
      <dgm:t>
        <a:bodyPr/>
        <a:lstStyle/>
        <a:p>
          <a:endParaRPr lang="en-US"/>
        </a:p>
      </dgm:t>
    </dgm:pt>
    <dgm:pt modelId="{06C76BBD-BF2B-1B4B-8180-A84140898637}" type="pres">
      <dgm:prSet presAssocID="{5FB669C1-8752-234C-9978-EA91C0501735}" presName="childText" presStyleLbl="revTx" presStyleIdx="1" presStyleCnt="2">
        <dgm:presLayoutVars>
          <dgm:bulletEnabled val="1"/>
        </dgm:presLayoutVars>
      </dgm:prSet>
      <dgm:spPr/>
      <dgm:t>
        <a:bodyPr/>
        <a:lstStyle/>
        <a:p>
          <a:endParaRPr lang="en-US"/>
        </a:p>
      </dgm:t>
    </dgm:pt>
  </dgm:ptLst>
  <dgm:cxnLst>
    <dgm:cxn modelId="{2769560C-2742-A44F-B477-A4EA622C4BB2}" type="presOf" srcId="{FA10B65B-BCE6-7445-BA0F-304DE26C0A7B}" destId="{06C76BBD-BF2B-1B4B-8180-A84140898637}" srcOrd="0" destOrd="0" presId="urn:microsoft.com/office/officeart/2005/8/layout/vList2"/>
    <dgm:cxn modelId="{2E2110A5-E43E-F04E-90B7-972773196E50}" type="presOf" srcId="{40A27507-648C-B243-A042-EE4268AEE00B}" destId="{35D292B3-52C5-3842-83A2-1ABB33F436B5}" srcOrd="0" destOrd="0" presId="urn:microsoft.com/office/officeart/2005/8/layout/vList2"/>
    <dgm:cxn modelId="{267A9F5C-6DBF-0F4C-9641-DD6E7CA1A155}" srcId="{D3442203-61D7-F74A-8970-88A0A965A45D}" destId="{FC13F82A-87D8-344D-95A3-0B641C9773B0}" srcOrd="0" destOrd="0" parTransId="{A7C73F4F-1C9C-F54D-9E05-FBAADB0B9803}" sibTransId="{CD4A7ABD-A3DF-D24F-92AA-B37A4B6D61DC}"/>
    <dgm:cxn modelId="{F94955EC-1F62-8444-BB2C-7F8919F5791F}" type="presOf" srcId="{D3442203-61D7-F74A-8970-88A0A965A45D}" destId="{D804AE97-09BD-2943-8865-87606303F1CA}" srcOrd="0" destOrd="0" presId="urn:microsoft.com/office/officeart/2005/8/layout/vList2"/>
    <dgm:cxn modelId="{52635369-CB18-D640-AEEA-4456327655B3}" srcId="{5FB669C1-8752-234C-9978-EA91C0501735}" destId="{FA10B65B-BCE6-7445-BA0F-304DE26C0A7B}" srcOrd="0" destOrd="0" parTransId="{A117DABD-5E4B-C846-BC92-1434B469AF73}" sibTransId="{66CD46FA-325B-2344-831A-D8A0D870E833}"/>
    <dgm:cxn modelId="{936396F2-F495-B741-A147-549288A1978F}" type="presOf" srcId="{FC13F82A-87D8-344D-95A3-0B641C9773B0}" destId="{4B411654-890F-6949-8FAB-F6F973D995D4}" srcOrd="0" destOrd="0" presId="urn:microsoft.com/office/officeart/2005/8/layout/vList2"/>
    <dgm:cxn modelId="{FC7C9305-7DA9-834C-8289-645869441E94}" srcId="{40A27507-648C-B243-A042-EE4268AEE00B}" destId="{5FB669C1-8752-234C-9978-EA91C0501735}" srcOrd="1" destOrd="0" parTransId="{B9DD98C8-F611-D149-BB37-C96481E129B5}" sibTransId="{5217E38C-AC18-1941-9C08-461B931F77DB}"/>
    <dgm:cxn modelId="{7595DB41-0D93-4442-BC9D-47B8A26FE5AF}" srcId="{40A27507-648C-B243-A042-EE4268AEE00B}" destId="{D3442203-61D7-F74A-8970-88A0A965A45D}" srcOrd="0" destOrd="0" parTransId="{2BE30466-D3D6-0F4A-9363-C4C278A4AD37}" sibTransId="{6E659A7A-905A-3741-B35C-8E2FD675DBA7}"/>
    <dgm:cxn modelId="{A4B2144F-AEDC-ED44-A2ED-4CFE2DF80DBF}" type="presOf" srcId="{5FB669C1-8752-234C-9978-EA91C0501735}" destId="{F1A4F1E1-7F5E-F948-8160-BB37608F47DC}" srcOrd="0" destOrd="0" presId="urn:microsoft.com/office/officeart/2005/8/layout/vList2"/>
    <dgm:cxn modelId="{0A806982-100B-CA4C-AA04-E6472CAECED6}" type="presParOf" srcId="{35D292B3-52C5-3842-83A2-1ABB33F436B5}" destId="{D804AE97-09BD-2943-8865-87606303F1CA}" srcOrd="0" destOrd="0" presId="urn:microsoft.com/office/officeart/2005/8/layout/vList2"/>
    <dgm:cxn modelId="{95E66838-0D80-5A4B-8163-E3ECDF75E455}" type="presParOf" srcId="{35D292B3-52C5-3842-83A2-1ABB33F436B5}" destId="{4B411654-890F-6949-8FAB-F6F973D995D4}" srcOrd="1" destOrd="0" presId="urn:microsoft.com/office/officeart/2005/8/layout/vList2"/>
    <dgm:cxn modelId="{00004E8A-ABA8-2741-A5DB-683F0BD6730D}" type="presParOf" srcId="{35D292B3-52C5-3842-83A2-1ABB33F436B5}" destId="{F1A4F1E1-7F5E-F948-8160-BB37608F47DC}" srcOrd="2" destOrd="0" presId="urn:microsoft.com/office/officeart/2005/8/layout/vList2"/>
    <dgm:cxn modelId="{63C52171-DB12-A244-9A75-85F4744E4FE2}" type="presParOf" srcId="{35D292B3-52C5-3842-83A2-1ABB33F436B5}" destId="{06C76BBD-BF2B-1B4B-8180-A84140898637}"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87910B-CE60-4942-B830-D5AF23C86291}" type="doc">
      <dgm:prSet loTypeId="urn:microsoft.com/office/officeart/2005/8/layout/vProcess5" loCatId="" qsTypeId="urn:microsoft.com/office/officeart/2005/8/quickstyle/simple3" qsCatId="simple" csTypeId="urn:microsoft.com/office/officeart/2005/8/colors/accent1_2" csCatId="accent1" phldr="1"/>
      <dgm:spPr/>
      <dgm:t>
        <a:bodyPr/>
        <a:lstStyle/>
        <a:p>
          <a:endParaRPr lang="en-US"/>
        </a:p>
      </dgm:t>
    </dgm:pt>
    <dgm:pt modelId="{81F92F26-74D6-C74B-8AFC-7428E5DAA1E7}">
      <dgm:prSet phldrT="[Text]"/>
      <dgm:spPr/>
      <dgm:t>
        <a:bodyPr/>
        <a:lstStyle/>
        <a:p>
          <a:r>
            <a:rPr lang="en-US" dirty="0">
              <a:solidFill>
                <a:srgbClr val="323C47"/>
              </a:solidFill>
              <a:latin typeface="Arial" charset="0"/>
            </a:rPr>
            <a:t>Define 3 different </a:t>
          </a:r>
          <a:r>
            <a:rPr lang="en-US" dirty="0" err="1">
              <a:solidFill>
                <a:srgbClr val="323C47"/>
              </a:solidFill>
              <a:latin typeface="Arial" charset="0"/>
            </a:rPr>
            <a:t>glidepaths</a:t>
          </a:r>
          <a:r>
            <a:rPr lang="en-US" dirty="0">
              <a:solidFill>
                <a:srgbClr val="323C47"/>
              </a:solidFill>
              <a:latin typeface="Arial" charset="0"/>
            </a:rPr>
            <a:t> (conservative, moderate, aggressive) and 3 different SORR exposure (bad returns early, random, late)</a:t>
          </a:r>
          <a:endParaRPr lang="en-US" dirty="0">
            <a:solidFill>
              <a:srgbClr val="323C47"/>
            </a:solidFill>
          </a:endParaRPr>
        </a:p>
      </dgm:t>
    </dgm:pt>
    <dgm:pt modelId="{72E78D47-ABDA-F345-AFCC-75C2A37D18BC}" type="parTrans" cxnId="{28DA1793-181B-014E-8435-FDE332B3A787}">
      <dgm:prSet/>
      <dgm:spPr/>
      <dgm:t>
        <a:bodyPr/>
        <a:lstStyle/>
        <a:p>
          <a:endParaRPr lang="en-US"/>
        </a:p>
      </dgm:t>
    </dgm:pt>
    <dgm:pt modelId="{CEABBD34-138D-E645-B57D-B49F8A47A074}" type="sibTrans" cxnId="{28DA1793-181B-014E-8435-FDE332B3A787}">
      <dgm:prSet/>
      <dgm:spPr>
        <a:solidFill>
          <a:schemeClr val="tx1">
            <a:alpha val="90000"/>
          </a:schemeClr>
        </a:solidFill>
      </dgm:spPr>
      <dgm:t>
        <a:bodyPr/>
        <a:lstStyle/>
        <a:p>
          <a:endParaRPr lang="en-US"/>
        </a:p>
      </dgm:t>
    </dgm:pt>
    <dgm:pt modelId="{9EB42B3B-C76E-AC43-8448-A9366133A33B}">
      <dgm:prSet phldrT="[Text]"/>
      <dgm:spPr/>
      <dgm:t>
        <a:bodyPr/>
        <a:lstStyle/>
        <a:p>
          <a:r>
            <a:rPr lang="en-US" dirty="0">
              <a:solidFill>
                <a:srgbClr val="323C47"/>
              </a:solidFill>
              <a:latin typeface="Arial" charset="0"/>
            </a:rPr>
            <a:t>Using Monte Carlo simulation, detect distribution of coverage ratio and object function</a:t>
          </a:r>
          <a:endParaRPr lang="en-US" dirty="0">
            <a:solidFill>
              <a:srgbClr val="323C47"/>
            </a:solidFill>
          </a:endParaRPr>
        </a:p>
      </dgm:t>
    </dgm:pt>
    <dgm:pt modelId="{277D1A87-AF97-4548-B759-45734B1EBBAD}" type="parTrans" cxnId="{D7F27EE3-3B26-E943-97EB-12F9BD1918CC}">
      <dgm:prSet/>
      <dgm:spPr/>
      <dgm:t>
        <a:bodyPr/>
        <a:lstStyle/>
        <a:p>
          <a:endParaRPr lang="en-US"/>
        </a:p>
      </dgm:t>
    </dgm:pt>
    <dgm:pt modelId="{3F86AD93-DE5B-B143-97DE-D441C427FA91}" type="sibTrans" cxnId="{D7F27EE3-3B26-E943-97EB-12F9BD1918CC}">
      <dgm:prSet/>
      <dgm:spPr>
        <a:solidFill>
          <a:schemeClr val="tx1">
            <a:alpha val="90000"/>
          </a:schemeClr>
        </a:solidFill>
      </dgm:spPr>
      <dgm:t>
        <a:bodyPr/>
        <a:lstStyle/>
        <a:p>
          <a:endParaRPr lang="en-US"/>
        </a:p>
      </dgm:t>
    </dgm:pt>
    <dgm:pt modelId="{4E0B2BFA-83D3-9943-951D-0C517224C7D7}">
      <dgm:prSet/>
      <dgm:spPr/>
      <dgm:t>
        <a:bodyPr/>
        <a:lstStyle/>
        <a:p>
          <a:r>
            <a:rPr lang="en-US" dirty="0">
              <a:solidFill>
                <a:srgbClr val="323C47"/>
              </a:solidFill>
              <a:latin typeface="Arial" charset="0"/>
            </a:rPr>
            <a:t>Define current income level and constant $ withdrawal</a:t>
          </a:r>
        </a:p>
      </dgm:t>
    </dgm:pt>
    <dgm:pt modelId="{F4D81DF7-A3BD-8744-96C9-A82BCEDFABB2}" type="parTrans" cxnId="{2E475451-37CF-2C4E-906D-5E57F6700E1D}">
      <dgm:prSet/>
      <dgm:spPr/>
      <dgm:t>
        <a:bodyPr/>
        <a:lstStyle/>
        <a:p>
          <a:endParaRPr lang="en-US"/>
        </a:p>
      </dgm:t>
    </dgm:pt>
    <dgm:pt modelId="{57E63FE9-DA7C-2B4D-8130-86E37D52226C}" type="sibTrans" cxnId="{2E475451-37CF-2C4E-906D-5E57F6700E1D}">
      <dgm:prSet/>
      <dgm:spPr>
        <a:solidFill>
          <a:schemeClr val="tx1">
            <a:alpha val="90000"/>
          </a:schemeClr>
        </a:solidFill>
      </dgm:spPr>
      <dgm:t>
        <a:bodyPr/>
        <a:lstStyle/>
        <a:p>
          <a:endParaRPr lang="en-US"/>
        </a:p>
      </dgm:t>
    </dgm:pt>
    <dgm:pt modelId="{DB9BF9C8-4491-3141-A728-7B7FA2583DCA}">
      <dgm:prSet/>
      <dgm:spPr/>
      <dgm:t>
        <a:bodyPr/>
        <a:lstStyle/>
        <a:p>
          <a:r>
            <a:rPr lang="en-US" dirty="0">
              <a:solidFill>
                <a:srgbClr val="323C47"/>
              </a:solidFill>
              <a:latin typeface="Arial" charset="0"/>
            </a:rPr>
            <a:t>Understand rationale, sensitivity &amp; implications of observed data</a:t>
          </a:r>
          <a:endParaRPr lang="en-US" dirty="0">
            <a:solidFill>
              <a:srgbClr val="323C47"/>
            </a:solidFill>
          </a:endParaRPr>
        </a:p>
      </dgm:t>
    </dgm:pt>
    <dgm:pt modelId="{65FCC47C-9E09-0348-8DCB-90CC49721DFE}" type="parTrans" cxnId="{3CE83F10-C29A-3A4A-918A-5980FAE9F741}">
      <dgm:prSet/>
      <dgm:spPr/>
      <dgm:t>
        <a:bodyPr/>
        <a:lstStyle/>
        <a:p>
          <a:endParaRPr lang="en-US"/>
        </a:p>
      </dgm:t>
    </dgm:pt>
    <dgm:pt modelId="{4B09B20D-1C27-5E43-BEC8-3B655A9D9141}" type="sibTrans" cxnId="{3CE83F10-C29A-3A4A-918A-5980FAE9F741}">
      <dgm:prSet/>
      <dgm:spPr/>
      <dgm:t>
        <a:bodyPr/>
        <a:lstStyle/>
        <a:p>
          <a:endParaRPr lang="en-US"/>
        </a:p>
      </dgm:t>
    </dgm:pt>
    <dgm:pt modelId="{BEC2CF29-ED48-6D4A-9385-BCC3D84B91DE}" type="pres">
      <dgm:prSet presAssocID="{3C87910B-CE60-4942-B830-D5AF23C86291}" presName="outerComposite" presStyleCnt="0">
        <dgm:presLayoutVars>
          <dgm:chMax val="5"/>
          <dgm:dir/>
          <dgm:resizeHandles val="exact"/>
        </dgm:presLayoutVars>
      </dgm:prSet>
      <dgm:spPr/>
      <dgm:t>
        <a:bodyPr/>
        <a:lstStyle/>
        <a:p>
          <a:endParaRPr lang="en-US"/>
        </a:p>
      </dgm:t>
    </dgm:pt>
    <dgm:pt modelId="{45F51809-61CF-D742-9308-3345EF7519EF}" type="pres">
      <dgm:prSet presAssocID="{3C87910B-CE60-4942-B830-D5AF23C86291}" presName="dummyMaxCanvas" presStyleCnt="0">
        <dgm:presLayoutVars/>
      </dgm:prSet>
      <dgm:spPr/>
    </dgm:pt>
    <dgm:pt modelId="{FA2191AC-83B3-5947-A648-A95340322797}" type="pres">
      <dgm:prSet presAssocID="{3C87910B-CE60-4942-B830-D5AF23C86291}" presName="FourNodes_1" presStyleLbl="node1" presStyleIdx="0" presStyleCnt="4" custLinFactNeighborX="205" custLinFactNeighborY="3099">
        <dgm:presLayoutVars>
          <dgm:bulletEnabled val="1"/>
        </dgm:presLayoutVars>
      </dgm:prSet>
      <dgm:spPr/>
      <dgm:t>
        <a:bodyPr/>
        <a:lstStyle/>
        <a:p>
          <a:endParaRPr lang="en-US"/>
        </a:p>
      </dgm:t>
    </dgm:pt>
    <dgm:pt modelId="{5F215BE3-5EBE-8240-B34F-5413E28BE665}" type="pres">
      <dgm:prSet presAssocID="{3C87910B-CE60-4942-B830-D5AF23C86291}" presName="FourNodes_2" presStyleLbl="node1" presStyleIdx="1" presStyleCnt="4">
        <dgm:presLayoutVars>
          <dgm:bulletEnabled val="1"/>
        </dgm:presLayoutVars>
      </dgm:prSet>
      <dgm:spPr/>
      <dgm:t>
        <a:bodyPr/>
        <a:lstStyle/>
        <a:p>
          <a:endParaRPr lang="en-US"/>
        </a:p>
      </dgm:t>
    </dgm:pt>
    <dgm:pt modelId="{21C15E55-CADB-3341-B45D-2261047C88A8}" type="pres">
      <dgm:prSet presAssocID="{3C87910B-CE60-4942-B830-D5AF23C86291}" presName="FourNodes_3" presStyleLbl="node1" presStyleIdx="2" presStyleCnt="4">
        <dgm:presLayoutVars>
          <dgm:bulletEnabled val="1"/>
        </dgm:presLayoutVars>
      </dgm:prSet>
      <dgm:spPr/>
      <dgm:t>
        <a:bodyPr/>
        <a:lstStyle/>
        <a:p>
          <a:endParaRPr lang="en-US"/>
        </a:p>
      </dgm:t>
    </dgm:pt>
    <dgm:pt modelId="{78CE8902-7546-2944-9D0A-D30A99F9283E}" type="pres">
      <dgm:prSet presAssocID="{3C87910B-CE60-4942-B830-D5AF23C86291}" presName="FourNodes_4" presStyleLbl="node1" presStyleIdx="3" presStyleCnt="4" custScaleX="98900">
        <dgm:presLayoutVars>
          <dgm:bulletEnabled val="1"/>
        </dgm:presLayoutVars>
      </dgm:prSet>
      <dgm:spPr/>
      <dgm:t>
        <a:bodyPr/>
        <a:lstStyle/>
        <a:p>
          <a:endParaRPr lang="en-US"/>
        </a:p>
      </dgm:t>
    </dgm:pt>
    <dgm:pt modelId="{D51AE68D-A818-E446-8C14-5476C0342B95}" type="pres">
      <dgm:prSet presAssocID="{3C87910B-CE60-4942-B830-D5AF23C86291}" presName="FourConn_1-2" presStyleLbl="fgAccFollowNode1" presStyleIdx="0" presStyleCnt="3">
        <dgm:presLayoutVars>
          <dgm:bulletEnabled val="1"/>
        </dgm:presLayoutVars>
      </dgm:prSet>
      <dgm:spPr/>
      <dgm:t>
        <a:bodyPr/>
        <a:lstStyle/>
        <a:p>
          <a:endParaRPr lang="en-US"/>
        </a:p>
      </dgm:t>
    </dgm:pt>
    <dgm:pt modelId="{19F403EB-E25D-A74E-91C5-926D2D7761E1}" type="pres">
      <dgm:prSet presAssocID="{3C87910B-CE60-4942-B830-D5AF23C86291}" presName="FourConn_2-3" presStyleLbl="fgAccFollowNode1" presStyleIdx="1" presStyleCnt="3">
        <dgm:presLayoutVars>
          <dgm:bulletEnabled val="1"/>
        </dgm:presLayoutVars>
      </dgm:prSet>
      <dgm:spPr/>
      <dgm:t>
        <a:bodyPr/>
        <a:lstStyle/>
        <a:p>
          <a:endParaRPr lang="en-US"/>
        </a:p>
      </dgm:t>
    </dgm:pt>
    <dgm:pt modelId="{587AD7F5-8C34-364B-A3BA-566F4CAC78B2}" type="pres">
      <dgm:prSet presAssocID="{3C87910B-CE60-4942-B830-D5AF23C86291}" presName="FourConn_3-4" presStyleLbl="fgAccFollowNode1" presStyleIdx="2" presStyleCnt="3">
        <dgm:presLayoutVars>
          <dgm:bulletEnabled val="1"/>
        </dgm:presLayoutVars>
      </dgm:prSet>
      <dgm:spPr/>
      <dgm:t>
        <a:bodyPr/>
        <a:lstStyle/>
        <a:p>
          <a:endParaRPr lang="en-US"/>
        </a:p>
      </dgm:t>
    </dgm:pt>
    <dgm:pt modelId="{0810CB17-03E9-3646-BC15-026A58C1C658}" type="pres">
      <dgm:prSet presAssocID="{3C87910B-CE60-4942-B830-D5AF23C86291}" presName="FourNodes_1_text" presStyleLbl="node1" presStyleIdx="3" presStyleCnt="4">
        <dgm:presLayoutVars>
          <dgm:bulletEnabled val="1"/>
        </dgm:presLayoutVars>
      </dgm:prSet>
      <dgm:spPr/>
      <dgm:t>
        <a:bodyPr/>
        <a:lstStyle/>
        <a:p>
          <a:endParaRPr lang="en-US"/>
        </a:p>
      </dgm:t>
    </dgm:pt>
    <dgm:pt modelId="{AE292032-ABA5-B042-818D-584E073F5099}" type="pres">
      <dgm:prSet presAssocID="{3C87910B-CE60-4942-B830-D5AF23C86291}" presName="FourNodes_2_text" presStyleLbl="node1" presStyleIdx="3" presStyleCnt="4">
        <dgm:presLayoutVars>
          <dgm:bulletEnabled val="1"/>
        </dgm:presLayoutVars>
      </dgm:prSet>
      <dgm:spPr/>
      <dgm:t>
        <a:bodyPr/>
        <a:lstStyle/>
        <a:p>
          <a:endParaRPr lang="en-US"/>
        </a:p>
      </dgm:t>
    </dgm:pt>
    <dgm:pt modelId="{9BA24E6E-E938-9A49-B28E-4564DAAE91DF}" type="pres">
      <dgm:prSet presAssocID="{3C87910B-CE60-4942-B830-D5AF23C86291}" presName="FourNodes_3_text" presStyleLbl="node1" presStyleIdx="3" presStyleCnt="4">
        <dgm:presLayoutVars>
          <dgm:bulletEnabled val="1"/>
        </dgm:presLayoutVars>
      </dgm:prSet>
      <dgm:spPr/>
      <dgm:t>
        <a:bodyPr/>
        <a:lstStyle/>
        <a:p>
          <a:endParaRPr lang="en-US"/>
        </a:p>
      </dgm:t>
    </dgm:pt>
    <dgm:pt modelId="{C9754693-180F-ED4D-BB6F-A2B9772BC689}" type="pres">
      <dgm:prSet presAssocID="{3C87910B-CE60-4942-B830-D5AF23C86291}" presName="FourNodes_4_text" presStyleLbl="node1" presStyleIdx="3" presStyleCnt="4">
        <dgm:presLayoutVars>
          <dgm:bulletEnabled val="1"/>
        </dgm:presLayoutVars>
      </dgm:prSet>
      <dgm:spPr/>
      <dgm:t>
        <a:bodyPr/>
        <a:lstStyle/>
        <a:p>
          <a:endParaRPr lang="en-US"/>
        </a:p>
      </dgm:t>
    </dgm:pt>
  </dgm:ptLst>
  <dgm:cxnLst>
    <dgm:cxn modelId="{D4A69E90-33C6-584C-B2B6-78DD16357876}" type="presOf" srcId="{81F92F26-74D6-C74B-8AFC-7428E5DAA1E7}" destId="{AE292032-ABA5-B042-818D-584E073F5099}" srcOrd="1" destOrd="0" presId="urn:microsoft.com/office/officeart/2005/8/layout/vProcess5"/>
    <dgm:cxn modelId="{FB4145A7-0C84-624E-97A5-3D9EA395AEFA}" type="presOf" srcId="{DB9BF9C8-4491-3141-A728-7B7FA2583DCA}" destId="{78CE8902-7546-2944-9D0A-D30A99F9283E}" srcOrd="0" destOrd="0" presId="urn:microsoft.com/office/officeart/2005/8/layout/vProcess5"/>
    <dgm:cxn modelId="{2E475451-37CF-2C4E-906D-5E57F6700E1D}" srcId="{3C87910B-CE60-4942-B830-D5AF23C86291}" destId="{4E0B2BFA-83D3-9943-951D-0C517224C7D7}" srcOrd="0" destOrd="0" parTransId="{F4D81DF7-A3BD-8744-96C9-A82BCEDFABB2}" sibTransId="{57E63FE9-DA7C-2B4D-8130-86E37D52226C}"/>
    <dgm:cxn modelId="{C473C17A-1DF6-7047-B80E-B817F9172049}" type="presOf" srcId="{3C87910B-CE60-4942-B830-D5AF23C86291}" destId="{BEC2CF29-ED48-6D4A-9385-BCC3D84B91DE}" srcOrd="0" destOrd="0" presId="urn:microsoft.com/office/officeart/2005/8/layout/vProcess5"/>
    <dgm:cxn modelId="{D2F64CCF-22AB-5642-A0CD-9E254190C36D}" type="presOf" srcId="{4E0B2BFA-83D3-9943-951D-0C517224C7D7}" destId="{FA2191AC-83B3-5947-A648-A95340322797}" srcOrd="0" destOrd="0" presId="urn:microsoft.com/office/officeart/2005/8/layout/vProcess5"/>
    <dgm:cxn modelId="{28DA1793-181B-014E-8435-FDE332B3A787}" srcId="{3C87910B-CE60-4942-B830-D5AF23C86291}" destId="{81F92F26-74D6-C74B-8AFC-7428E5DAA1E7}" srcOrd="1" destOrd="0" parTransId="{72E78D47-ABDA-F345-AFCC-75C2A37D18BC}" sibTransId="{CEABBD34-138D-E645-B57D-B49F8A47A074}"/>
    <dgm:cxn modelId="{89BF5BBC-4B6E-F14F-8FCA-D33A7C28C594}" type="presOf" srcId="{DB9BF9C8-4491-3141-A728-7B7FA2583DCA}" destId="{C9754693-180F-ED4D-BB6F-A2B9772BC689}" srcOrd="1" destOrd="0" presId="urn:microsoft.com/office/officeart/2005/8/layout/vProcess5"/>
    <dgm:cxn modelId="{985099C8-51B0-AD4D-B3C7-71476FB5ABD4}" type="presOf" srcId="{57E63FE9-DA7C-2B4D-8130-86E37D52226C}" destId="{D51AE68D-A818-E446-8C14-5476C0342B95}" srcOrd="0" destOrd="0" presId="urn:microsoft.com/office/officeart/2005/8/layout/vProcess5"/>
    <dgm:cxn modelId="{53C18108-1E4E-EC48-9EAA-29ED21049C43}" type="presOf" srcId="{CEABBD34-138D-E645-B57D-B49F8A47A074}" destId="{19F403EB-E25D-A74E-91C5-926D2D7761E1}" srcOrd="0" destOrd="0" presId="urn:microsoft.com/office/officeart/2005/8/layout/vProcess5"/>
    <dgm:cxn modelId="{5136279A-985F-C645-8E4D-8635C7862743}" type="presOf" srcId="{9EB42B3B-C76E-AC43-8448-A9366133A33B}" destId="{9BA24E6E-E938-9A49-B28E-4564DAAE91DF}" srcOrd="1" destOrd="0" presId="urn:microsoft.com/office/officeart/2005/8/layout/vProcess5"/>
    <dgm:cxn modelId="{3CE83F10-C29A-3A4A-918A-5980FAE9F741}" srcId="{3C87910B-CE60-4942-B830-D5AF23C86291}" destId="{DB9BF9C8-4491-3141-A728-7B7FA2583DCA}" srcOrd="3" destOrd="0" parTransId="{65FCC47C-9E09-0348-8DCB-90CC49721DFE}" sibTransId="{4B09B20D-1C27-5E43-BEC8-3B655A9D9141}"/>
    <dgm:cxn modelId="{4C1D4394-37E0-994E-B535-ECC09FDA8CE0}" type="presOf" srcId="{4E0B2BFA-83D3-9943-951D-0C517224C7D7}" destId="{0810CB17-03E9-3646-BC15-026A58C1C658}" srcOrd="1" destOrd="0" presId="urn:microsoft.com/office/officeart/2005/8/layout/vProcess5"/>
    <dgm:cxn modelId="{82B8AD57-D331-8146-9679-9CEB69FC6E29}" type="presOf" srcId="{81F92F26-74D6-C74B-8AFC-7428E5DAA1E7}" destId="{5F215BE3-5EBE-8240-B34F-5413E28BE665}" srcOrd="0" destOrd="0" presId="urn:microsoft.com/office/officeart/2005/8/layout/vProcess5"/>
    <dgm:cxn modelId="{004C35B9-7B59-2D47-B8A0-6D967E2A13AD}" type="presOf" srcId="{9EB42B3B-C76E-AC43-8448-A9366133A33B}" destId="{21C15E55-CADB-3341-B45D-2261047C88A8}" srcOrd="0" destOrd="0" presId="urn:microsoft.com/office/officeart/2005/8/layout/vProcess5"/>
    <dgm:cxn modelId="{D7F27EE3-3B26-E943-97EB-12F9BD1918CC}" srcId="{3C87910B-CE60-4942-B830-D5AF23C86291}" destId="{9EB42B3B-C76E-AC43-8448-A9366133A33B}" srcOrd="2" destOrd="0" parTransId="{277D1A87-AF97-4548-B759-45734B1EBBAD}" sibTransId="{3F86AD93-DE5B-B143-97DE-D441C427FA91}"/>
    <dgm:cxn modelId="{1BB53BFD-C518-F749-89E8-59F6D3CE799C}" type="presOf" srcId="{3F86AD93-DE5B-B143-97DE-D441C427FA91}" destId="{587AD7F5-8C34-364B-A3BA-566F4CAC78B2}" srcOrd="0" destOrd="0" presId="urn:microsoft.com/office/officeart/2005/8/layout/vProcess5"/>
    <dgm:cxn modelId="{8CB6F8D6-5849-6D42-A97D-64B1BE8D14FA}" type="presParOf" srcId="{BEC2CF29-ED48-6D4A-9385-BCC3D84B91DE}" destId="{45F51809-61CF-D742-9308-3345EF7519EF}" srcOrd="0" destOrd="0" presId="urn:microsoft.com/office/officeart/2005/8/layout/vProcess5"/>
    <dgm:cxn modelId="{596B9F88-73C4-A343-8A13-BB3013237E1A}" type="presParOf" srcId="{BEC2CF29-ED48-6D4A-9385-BCC3D84B91DE}" destId="{FA2191AC-83B3-5947-A648-A95340322797}" srcOrd="1" destOrd="0" presId="urn:microsoft.com/office/officeart/2005/8/layout/vProcess5"/>
    <dgm:cxn modelId="{E517A3D6-AE8C-4542-A1E4-851DF9586EE8}" type="presParOf" srcId="{BEC2CF29-ED48-6D4A-9385-BCC3D84B91DE}" destId="{5F215BE3-5EBE-8240-B34F-5413E28BE665}" srcOrd="2" destOrd="0" presId="urn:microsoft.com/office/officeart/2005/8/layout/vProcess5"/>
    <dgm:cxn modelId="{3D79C8E8-C3ED-3B4A-A80A-F5D564FDA4DF}" type="presParOf" srcId="{BEC2CF29-ED48-6D4A-9385-BCC3D84B91DE}" destId="{21C15E55-CADB-3341-B45D-2261047C88A8}" srcOrd="3" destOrd="0" presId="urn:microsoft.com/office/officeart/2005/8/layout/vProcess5"/>
    <dgm:cxn modelId="{AECB12DE-F0A2-E14E-8887-C4A06658EA2F}" type="presParOf" srcId="{BEC2CF29-ED48-6D4A-9385-BCC3D84B91DE}" destId="{78CE8902-7546-2944-9D0A-D30A99F9283E}" srcOrd="4" destOrd="0" presId="urn:microsoft.com/office/officeart/2005/8/layout/vProcess5"/>
    <dgm:cxn modelId="{A91C8BAD-DEA3-3049-A448-70BE70C8871E}" type="presParOf" srcId="{BEC2CF29-ED48-6D4A-9385-BCC3D84B91DE}" destId="{D51AE68D-A818-E446-8C14-5476C0342B95}" srcOrd="5" destOrd="0" presId="urn:microsoft.com/office/officeart/2005/8/layout/vProcess5"/>
    <dgm:cxn modelId="{7DBA9A4F-70B5-2D49-8811-1669FDED3B93}" type="presParOf" srcId="{BEC2CF29-ED48-6D4A-9385-BCC3D84B91DE}" destId="{19F403EB-E25D-A74E-91C5-926D2D7761E1}" srcOrd="6" destOrd="0" presId="urn:microsoft.com/office/officeart/2005/8/layout/vProcess5"/>
    <dgm:cxn modelId="{4CCB9403-8DCA-2649-A506-E31AD91A2E1B}" type="presParOf" srcId="{BEC2CF29-ED48-6D4A-9385-BCC3D84B91DE}" destId="{587AD7F5-8C34-364B-A3BA-566F4CAC78B2}" srcOrd="7" destOrd="0" presId="urn:microsoft.com/office/officeart/2005/8/layout/vProcess5"/>
    <dgm:cxn modelId="{C7F1CEAA-3842-D543-B065-E34931CE8A88}" type="presParOf" srcId="{BEC2CF29-ED48-6D4A-9385-BCC3D84B91DE}" destId="{0810CB17-03E9-3646-BC15-026A58C1C658}" srcOrd="8" destOrd="0" presId="urn:microsoft.com/office/officeart/2005/8/layout/vProcess5"/>
    <dgm:cxn modelId="{1D0AB160-2805-6B4D-BBCD-CFC3B8F59ACD}" type="presParOf" srcId="{BEC2CF29-ED48-6D4A-9385-BCC3D84B91DE}" destId="{AE292032-ABA5-B042-818D-584E073F5099}" srcOrd="9" destOrd="0" presId="urn:microsoft.com/office/officeart/2005/8/layout/vProcess5"/>
    <dgm:cxn modelId="{CDF96D5B-B0E9-F94E-8895-0526CB5391E2}" type="presParOf" srcId="{BEC2CF29-ED48-6D4A-9385-BCC3D84B91DE}" destId="{9BA24E6E-E938-9A49-B28E-4564DAAE91DF}" srcOrd="10" destOrd="0" presId="urn:microsoft.com/office/officeart/2005/8/layout/vProcess5"/>
    <dgm:cxn modelId="{1734BC77-A8B9-1F4A-B7BE-6A8B09A0D0FA}" type="presParOf" srcId="{BEC2CF29-ED48-6D4A-9385-BCC3D84B91DE}" destId="{C9754693-180F-ED4D-BB6F-A2B9772BC68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A041FD-7ED0-044C-9077-F40DF4CBF79B}" type="doc">
      <dgm:prSet loTypeId="urn:microsoft.com/office/officeart/2005/8/layout/vList3" loCatId="" qsTypeId="urn:microsoft.com/office/officeart/2005/8/quickstyle/simple3" qsCatId="simple" csTypeId="urn:microsoft.com/office/officeart/2005/8/colors/accent1_2" csCatId="accent1" phldr="1"/>
      <dgm:spPr/>
    </dgm:pt>
    <dgm:pt modelId="{B6648665-72D5-F64B-B9CC-34860302DCE9}">
      <dgm:prSet phldrT="[Text]" custT="1"/>
      <dgm:spPr/>
      <dgm:t>
        <a:bodyPr/>
        <a:lstStyle/>
        <a:p>
          <a:r>
            <a:rPr lang="en-US" sz="1600" dirty="0">
              <a:solidFill>
                <a:srgbClr val="323C47"/>
              </a:solidFill>
            </a:rPr>
            <a:t>SORR is an omnipresent risk factor that needs active management</a:t>
          </a:r>
        </a:p>
      </dgm:t>
    </dgm:pt>
    <dgm:pt modelId="{00364977-85AE-D841-84D3-51294EF8D175}" type="parTrans" cxnId="{EF7FBF37-DC6A-EA4F-9DBC-A6E65BDC47CE}">
      <dgm:prSet/>
      <dgm:spPr/>
      <dgm:t>
        <a:bodyPr/>
        <a:lstStyle/>
        <a:p>
          <a:endParaRPr lang="en-US"/>
        </a:p>
      </dgm:t>
    </dgm:pt>
    <dgm:pt modelId="{B54065CA-79D5-AC4B-ADE3-D78233BFA4B1}" type="sibTrans" cxnId="{EF7FBF37-DC6A-EA4F-9DBC-A6E65BDC47CE}">
      <dgm:prSet/>
      <dgm:spPr/>
      <dgm:t>
        <a:bodyPr/>
        <a:lstStyle/>
        <a:p>
          <a:endParaRPr lang="en-US"/>
        </a:p>
      </dgm:t>
    </dgm:pt>
    <dgm:pt modelId="{4DCFCE6B-BAC2-F949-A9AD-668E99C72166}">
      <dgm:prSet phldrT="[Text]" custT="1"/>
      <dgm:spPr/>
      <dgm:t>
        <a:bodyPr/>
        <a:lstStyle/>
        <a:p>
          <a:r>
            <a:rPr lang="en-US" sz="1600" dirty="0">
              <a:solidFill>
                <a:srgbClr val="323C47"/>
              </a:solidFill>
            </a:rPr>
            <a:t>After having defined a specific SORR risk, you can adjust strategy accordingly</a:t>
          </a:r>
        </a:p>
      </dgm:t>
    </dgm:pt>
    <dgm:pt modelId="{706C57F0-54A0-1E40-BD99-234676CD95EA}" type="parTrans" cxnId="{67E6536B-F7E4-F448-B44D-89B696E656E9}">
      <dgm:prSet/>
      <dgm:spPr/>
      <dgm:t>
        <a:bodyPr/>
        <a:lstStyle/>
        <a:p>
          <a:endParaRPr lang="en-US"/>
        </a:p>
      </dgm:t>
    </dgm:pt>
    <dgm:pt modelId="{DF4D3464-A18A-5B44-B37A-351DAE90FDDB}" type="sibTrans" cxnId="{67E6536B-F7E4-F448-B44D-89B696E656E9}">
      <dgm:prSet/>
      <dgm:spPr/>
      <dgm:t>
        <a:bodyPr/>
        <a:lstStyle/>
        <a:p>
          <a:endParaRPr lang="en-US"/>
        </a:p>
      </dgm:t>
    </dgm:pt>
    <dgm:pt modelId="{FCA615C7-B9F3-6A40-B6A9-800AC2578EBB}">
      <dgm:prSet phldrT="[Text]" custT="1"/>
      <dgm:spPr/>
      <dgm:t>
        <a:bodyPr/>
        <a:lstStyle/>
        <a:p>
          <a:r>
            <a:rPr lang="en-US" sz="1600" dirty="0">
              <a:solidFill>
                <a:srgbClr val="323C47"/>
              </a:solidFill>
            </a:rPr>
            <a:t>Retirement plans have a financial goal of maintaining current living standard, any additional risk is unnecessary</a:t>
          </a:r>
        </a:p>
      </dgm:t>
    </dgm:pt>
    <dgm:pt modelId="{5B4FFF93-5CCF-2247-88CD-5917085A5538}" type="parTrans" cxnId="{39A9C489-DD0F-D54C-A229-AF5F599CEF36}">
      <dgm:prSet/>
      <dgm:spPr/>
      <dgm:t>
        <a:bodyPr/>
        <a:lstStyle/>
        <a:p>
          <a:endParaRPr lang="en-US"/>
        </a:p>
      </dgm:t>
    </dgm:pt>
    <dgm:pt modelId="{7A82F705-3D9E-8542-BDFA-0F35C1613BFB}" type="sibTrans" cxnId="{39A9C489-DD0F-D54C-A229-AF5F599CEF36}">
      <dgm:prSet/>
      <dgm:spPr/>
      <dgm:t>
        <a:bodyPr/>
        <a:lstStyle/>
        <a:p>
          <a:endParaRPr lang="en-US"/>
        </a:p>
      </dgm:t>
    </dgm:pt>
    <dgm:pt modelId="{C9EF2A2D-44FC-1B4B-A1FA-540BBAC84C65}">
      <dgm:prSet custT="1"/>
      <dgm:spPr/>
      <dgm:t>
        <a:bodyPr/>
        <a:lstStyle/>
        <a:p>
          <a:r>
            <a:rPr lang="en-US" sz="1600" dirty="0">
              <a:solidFill>
                <a:srgbClr val="323C47"/>
              </a:solidFill>
            </a:rPr>
            <a:t>Having a high equity portion in portfolio</a:t>
          </a:r>
          <a:r>
            <a:rPr lang="en-US" sz="1600" baseline="0" dirty="0">
              <a:solidFill>
                <a:srgbClr val="323C47"/>
              </a:solidFill>
            </a:rPr>
            <a:t> can lead to high returns, but in times of downturn you can lose a lot of wealth</a:t>
          </a:r>
          <a:endParaRPr lang="en-US" sz="1600" dirty="0">
            <a:solidFill>
              <a:srgbClr val="323C47"/>
            </a:solidFill>
          </a:endParaRPr>
        </a:p>
      </dgm:t>
    </dgm:pt>
    <dgm:pt modelId="{6654CACD-1D7A-354F-A0E1-D7A1B10F3400}" type="parTrans" cxnId="{F6B93016-E107-6340-97DE-9A12BFF43997}">
      <dgm:prSet/>
      <dgm:spPr/>
      <dgm:t>
        <a:bodyPr/>
        <a:lstStyle/>
        <a:p>
          <a:endParaRPr lang="en-US"/>
        </a:p>
      </dgm:t>
    </dgm:pt>
    <dgm:pt modelId="{A078FC15-2481-1C43-95EE-22B547490541}" type="sibTrans" cxnId="{F6B93016-E107-6340-97DE-9A12BFF43997}">
      <dgm:prSet/>
      <dgm:spPr/>
      <dgm:t>
        <a:bodyPr/>
        <a:lstStyle/>
        <a:p>
          <a:endParaRPr lang="en-US"/>
        </a:p>
      </dgm:t>
    </dgm:pt>
    <dgm:pt modelId="{E3AC1D72-E498-534E-80EA-5D24BB4FEF1A}">
      <dgm:prSet custT="1"/>
      <dgm:spPr/>
      <dgm:t>
        <a:bodyPr/>
        <a:lstStyle/>
        <a:p>
          <a:r>
            <a:rPr lang="en-US" sz="1600" dirty="0">
              <a:solidFill>
                <a:srgbClr val="323C47"/>
              </a:solidFill>
            </a:rPr>
            <a:t>Having a dynamic</a:t>
          </a:r>
          <a:r>
            <a:rPr lang="en-US" sz="1600" baseline="0" dirty="0">
              <a:solidFill>
                <a:srgbClr val="323C47"/>
              </a:solidFill>
            </a:rPr>
            <a:t> strategy ensures that you benefit from upsides, but can adjust to potential downturns as well</a:t>
          </a:r>
          <a:endParaRPr lang="en-US" sz="1600" dirty="0">
            <a:solidFill>
              <a:srgbClr val="323C47"/>
            </a:solidFill>
          </a:endParaRPr>
        </a:p>
      </dgm:t>
    </dgm:pt>
    <dgm:pt modelId="{F2E70BE6-90AD-8947-BEA0-54E7E0D4DACD}" type="parTrans" cxnId="{B4894421-22EE-EC4A-A60C-AC17311466C7}">
      <dgm:prSet/>
      <dgm:spPr/>
      <dgm:t>
        <a:bodyPr/>
        <a:lstStyle/>
        <a:p>
          <a:endParaRPr lang="en-US"/>
        </a:p>
      </dgm:t>
    </dgm:pt>
    <dgm:pt modelId="{662F9474-19BE-1B40-9490-038E084B114B}" type="sibTrans" cxnId="{B4894421-22EE-EC4A-A60C-AC17311466C7}">
      <dgm:prSet/>
      <dgm:spPr/>
      <dgm:t>
        <a:bodyPr/>
        <a:lstStyle/>
        <a:p>
          <a:endParaRPr lang="en-US"/>
        </a:p>
      </dgm:t>
    </dgm:pt>
    <dgm:pt modelId="{29659E5F-D307-494B-8DC0-8D54BEF52E6D}" type="pres">
      <dgm:prSet presAssocID="{4AA041FD-7ED0-044C-9077-F40DF4CBF79B}" presName="linearFlow" presStyleCnt="0">
        <dgm:presLayoutVars>
          <dgm:dir/>
          <dgm:resizeHandles val="exact"/>
        </dgm:presLayoutVars>
      </dgm:prSet>
      <dgm:spPr/>
    </dgm:pt>
    <dgm:pt modelId="{F368ABFF-6501-574D-A2DF-EEE737423B68}" type="pres">
      <dgm:prSet presAssocID="{B6648665-72D5-F64B-B9CC-34860302DCE9}" presName="composite" presStyleCnt="0"/>
      <dgm:spPr/>
    </dgm:pt>
    <dgm:pt modelId="{83C56F5B-C93A-9545-A3D6-453F2414DC33}" type="pres">
      <dgm:prSet presAssocID="{B6648665-72D5-F64B-B9CC-34860302DCE9}" presName="imgShp" presStyleLbl="fgImgPlace1" presStyleIdx="0" presStyleCnt="5"/>
      <dgm:spPr>
        <a:solidFill>
          <a:srgbClr val="A42036"/>
        </a:solidFill>
        <a:ln>
          <a:solidFill>
            <a:schemeClr val="tx1"/>
          </a:solidFill>
        </a:ln>
      </dgm:spPr>
    </dgm:pt>
    <dgm:pt modelId="{08538125-B31A-CE4E-A885-BB3689DD09BC}" type="pres">
      <dgm:prSet presAssocID="{B6648665-72D5-F64B-B9CC-34860302DCE9}" presName="txShp" presStyleLbl="node1" presStyleIdx="0" presStyleCnt="5">
        <dgm:presLayoutVars>
          <dgm:bulletEnabled val="1"/>
        </dgm:presLayoutVars>
      </dgm:prSet>
      <dgm:spPr/>
      <dgm:t>
        <a:bodyPr/>
        <a:lstStyle/>
        <a:p>
          <a:endParaRPr lang="en-US"/>
        </a:p>
      </dgm:t>
    </dgm:pt>
    <dgm:pt modelId="{0D1E8EFC-334B-1147-B7E0-ED8C76B3779E}" type="pres">
      <dgm:prSet presAssocID="{B54065CA-79D5-AC4B-ADE3-D78233BFA4B1}" presName="spacing" presStyleCnt="0"/>
      <dgm:spPr/>
    </dgm:pt>
    <dgm:pt modelId="{ECB3005C-8572-1543-A76C-918F437E0C9C}" type="pres">
      <dgm:prSet presAssocID="{4DCFCE6B-BAC2-F949-A9AD-668E99C72166}" presName="composite" presStyleCnt="0"/>
      <dgm:spPr/>
    </dgm:pt>
    <dgm:pt modelId="{9CF77A06-F294-8F45-9A3D-91D6FAA718ED}" type="pres">
      <dgm:prSet presAssocID="{4DCFCE6B-BAC2-F949-A9AD-668E99C72166}" presName="imgShp" presStyleLbl="fgImgPlace1" presStyleIdx="1" presStyleCnt="5"/>
      <dgm:spPr>
        <a:solidFill>
          <a:srgbClr val="A42036"/>
        </a:solidFill>
      </dgm:spPr>
    </dgm:pt>
    <dgm:pt modelId="{9A4D6B3A-C066-E045-B471-BB9BA177B047}" type="pres">
      <dgm:prSet presAssocID="{4DCFCE6B-BAC2-F949-A9AD-668E99C72166}" presName="txShp" presStyleLbl="node1" presStyleIdx="1" presStyleCnt="5">
        <dgm:presLayoutVars>
          <dgm:bulletEnabled val="1"/>
        </dgm:presLayoutVars>
      </dgm:prSet>
      <dgm:spPr/>
      <dgm:t>
        <a:bodyPr/>
        <a:lstStyle/>
        <a:p>
          <a:endParaRPr lang="en-US"/>
        </a:p>
      </dgm:t>
    </dgm:pt>
    <dgm:pt modelId="{490A50B4-1AAE-EB42-A5ED-2B3A7EC2432D}" type="pres">
      <dgm:prSet presAssocID="{DF4D3464-A18A-5B44-B37A-351DAE90FDDB}" presName="spacing" presStyleCnt="0"/>
      <dgm:spPr/>
    </dgm:pt>
    <dgm:pt modelId="{509D60DC-E055-1B4F-BB80-7D6CA7A2F248}" type="pres">
      <dgm:prSet presAssocID="{FCA615C7-B9F3-6A40-B6A9-800AC2578EBB}" presName="composite" presStyleCnt="0"/>
      <dgm:spPr/>
    </dgm:pt>
    <dgm:pt modelId="{6FC4123A-244D-6D43-86DF-CA0FC949D08D}" type="pres">
      <dgm:prSet presAssocID="{FCA615C7-B9F3-6A40-B6A9-800AC2578EBB}" presName="imgShp" presStyleLbl="fgImgPlace1" presStyleIdx="2" presStyleCnt="5"/>
      <dgm:spPr>
        <a:solidFill>
          <a:srgbClr val="A42036"/>
        </a:solidFill>
      </dgm:spPr>
    </dgm:pt>
    <dgm:pt modelId="{C2FB042E-DE9A-5B48-85E2-DAC7FFE124BC}" type="pres">
      <dgm:prSet presAssocID="{FCA615C7-B9F3-6A40-B6A9-800AC2578EBB}" presName="txShp" presStyleLbl="node1" presStyleIdx="2" presStyleCnt="5">
        <dgm:presLayoutVars>
          <dgm:bulletEnabled val="1"/>
        </dgm:presLayoutVars>
      </dgm:prSet>
      <dgm:spPr/>
      <dgm:t>
        <a:bodyPr/>
        <a:lstStyle/>
        <a:p>
          <a:endParaRPr lang="en-US"/>
        </a:p>
      </dgm:t>
    </dgm:pt>
    <dgm:pt modelId="{0A6E8C2E-D85E-1844-BC80-137A3A511AF3}" type="pres">
      <dgm:prSet presAssocID="{7A82F705-3D9E-8542-BDFA-0F35C1613BFB}" presName="spacing" presStyleCnt="0"/>
      <dgm:spPr/>
    </dgm:pt>
    <dgm:pt modelId="{17B6905E-E0AD-674D-AE65-DC762DBBD87A}" type="pres">
      <dgm:prSet presAssocID="{C9EF2A2D-44FC-1B4B-A1FA-540BBAC84C65}" presName="composite" presStyleCnt="0"/>
      <dgm:spPr/>
    </dgm:pt>
    <dgm:pt modelId="{67EE2DF2-B774-4344-9A4F-9097F1DF8E20}" type="pres">
      <dgm:prSet presAssocID="{C9EF2A2D-44FC-1B4B-A1FA-540BBAC84C65}" presName="imgShp" presStyleLbl="fgImgPlace1" presStyleIdx="3" presStyleCnt="5"/>
      <dgm:spPr>
        <a:solidFill>
          <a:srgbClr val="A42036"/>
        </a:solidFill>
      </dgm:spPr>
    </dgm:pt>
    <dgm:pt modelId="{CB2B0A4D-B2C3-C940-90A0-4FAB1A697678}" type="pres">
      <dgm:prSet presAssocID="{C9EF2A2D-44FC-1B4B-A1FA-540BBAC84C65}" presName="txShp" presStyleLbl="node1" presStyleIdx="3" presStyleCnt="5">
        <dgm:presLayoutVars>
          <dgm:bulletEnabled val="1"/>
        </dgm:presLayoutVars>
      </dgm:prSet>
      <dgm:spPr/>
      <dgm:t>
        <a:bodyPr/>
        <a:lstStyle/>
        <a:p>
          <a:endParaRPr lang="en-US"/>
        </a:p>
      </dgm:t>
    </dgm:pt>
    <dgm:pt modelId="{009396BA-23D0-6D46-8866-C8CC3EAD63B2}" type="pres">
      <dgm:prSet presAssocID="{A078FC15-2481-1C43-95EE-22B547490541}" presName="spacing" presStyleCnt="0"/>
      <dgm:spPr/>
    </dgm:pt>
    <dgm:pt modelId="{B2F1BA90-20B5-E843-9344-1E6A86CFA94A}" type="pres">
      <dgm:prSet presAssocID="{E3AC1D72-E498-534E-80EA-5D24BB4FEF1A}" presName="composite" presStyleCnt="0"/>
      <dgm:spPr/>
    </dgm:pt>
    <dgm:pt modelId="{F6BD246A-8FDC-3F42-8839-24171C036B15}" type="pres">
      <dgm:prSet presAssocID="{E3AC1D72-E498-534E-80EA-5D24BB4FEF1A}" presName="imgShp" presStyleLbl="fgImgPlace1" presStyleIdx="4" presStyleCnt="5"/>
      <dgm:spPr>
        <a:solidFill>
          <a:srgbClr val="A42036"/>
        </a:solidFill>
      </dgm:spPr>
    </dgm:pt>
    <dgm:pt modelId="{2FE74DDD-2B13-204F-8CDB-1B2A7CDEBB98}" type="pres">
      <dgm:prSet presAssocID="{E3AC1D72-E498-534E-80EA-5D24BB4FEF1A}" presName="txShp" presStyleLbl="node1" presStyleIdx="4" presStyleCnt="5">
        <dgm:presLayoutVars>
          <dgm:bulletEnabled val="1"/>
        </dgm:presLayoutVars>
      </dgm:prSet>
      <dgm:spPr/>
      <dgm:t>
        <a:bodyPr/>
        <a:lstStyle/>
        <a:p>
          <a:endParaRPr lang="en-US"/>
        </a:p>
      </dgm:t>
    </dgm:pt>
  </dgm:ptLst>
  <dgm:cxnLst>
    <dgm:cxn modelId="{DAB7A5E3-68BA-3E46-A20D-A10C3BCF71A8}" type="presOf" srcId="{E3AC1D72-E498-534E-80EA-5D24BB4FEF1A}" destId="{2FE74DDD-2B13-204F-8CDB-1B2A7CDEBB98}" srcOrd="0" destOrd="0" presId="urn:microsoft.com/office/officeart/2005/8/layout/vList3"/>
    <dgm:cxn modelId="{39A9C489-DD0F-D54C-A229-AF5F599CEF36}" srcId="{4AA041FD-7ED0-044C-9077-F40DF4CBF79B}" destId="{FCA615C7-B9F3-6A40-B6A9-800AC2578EBB}" srcOrd="2" destOrd="0" parTransId="{5B4FFF93-5CCF-2247-88CD-5917085A5538}" sibTransId="{7A82F705-3D9E-8542-BDFA-0F35C1613BFB}"/>
    <dgm:cxn modelId="{66E81F5E-075F-A245-8341-0CFCC28BCE48}" type="presOf" srcId="{FCA615C7-B9F3-6A40-B6A9-800AC2578EBB}" destId="{C2FB042E-DE9A-5B48-85E2-DAC7FFE124BC}" srcOrd="0" destOrd="0" presId="urn:microsoft.com/office/officeart/2005/8/layout/vList3"/>
    <dgm:cxn modelId="{7CEAE564-0016-2F46-942B-59454B8012D0}" type="presOf" srcId="{4DCFCE6B-BAC2-F949-A9AD-668E99C72166}" destId="{9A4D6B3A-C066-E045-B471-BB9BA177B047}" srcOrd="0" destOrd="0" presId="urn:microsoft.com/office/officeart/2005/8/layout/vList3"/>
    <dgm:cxn modelId="{F6B93016-E107-6340-97DE-9A12BFF43997}" srcId="{4AA041FD-7ED0-044C-9077-F40DF4CBF79B}" destId="{C9EF2A2D-44FC-1B4B-A1FA-540BBAC84C65}" srcOrd="3" destOrd="0" parTransId="{6654CACD-1D7A-354F-A0E1-D7A1B10F3400}" sibTransId="{A078FC15-2481-1C43-95EE-22B547490541}"/>
    <dgm:cxn modelId="{EF7FBF37-DC6A-EA4F-9DBC-A6E65BDC47CE}" srcId="{4AA041FD-7ED0-044C-9077-F40DF4CBF79B}" destId="{B6648665-72D5-F64B-B9CC-34860302DCE9}" srcOrd="0" destOrd="0" parTransId="{00364977-85AE-D841-84D3-51294EF8D175}" sibTransId="{B54065CA-79D5-AC4B-ADE3-D78233BFA4B1}"/>
    <dgm:cxn modelId="{5A41F8D6-4827-E04A-B16F-CB698C9A771A}" type="presOf" srcId="{B6648665-72D5-F64B-B9CC-34860302DCE9}" destId="{08538125-B31A-CE4E-A885-BB3689DD09BC}" srcOrd="0" destOrd="0" presId="urn:microsoft.com/office/officeart/2005/8/layout/vList3"/>
    <dgm:cxn modelId="{1CD4C38E-221D-414D-80CA-7CD3F6DDB808}" type="presOf" srcId="{C9EF2A2D-44FC-1B4B-A1FA-540BBAC84C65}" destId="{CB2B0A4D-B2C3-C940-90A0-4FAB1A697678}" srcOrd="0" destOrd="0" presId="urn:microsoft.com/office/officeart/2005/8/layout/vList3"/>
    <dgm:cxn modelId="{B4894421-22EE-EC4A-A60C-AC17311466C7}" srcId="{4AA041FD-7ED0-044C-9077-F40DF4CBF79B}" destId="{E3AC1D72-E498-534E-80EA-5D24BB4FEF1A}" srcOrd="4" destOrd="0" parTransId="{F2E70BE6-90AD-8947-BEA0-54E7E0D4DACD}" sibTransId="{662F9474-19BE-1B40-9490-038E084B114B}"/>
    <dgm:cxn modelId="{67E6536B-F7E4-F448-B44D-89B696E656E9}" srcId="{4AA041FD-7ED0-044C-9077-F40DF4CBF79B}" destId="{4DCFCE6B-BAC2-F949-A9AD-668E99C72166}" srcOrd="1" destOrd="0" parTransId="{706C57F0-54A0-1E40-BD99-234676CD95EA}" sibTransId="{DF4D3464-A18A-5B44-B37A-351DAE90FDDB}"/>
    <dgm:cxn modelId="{68CA8196-E146-E640-96E5-271B09E0FA76}" type="presOf" srcId="{4AA041FD-7ED0-044C-9077-F40DF4CBF79B}" destId="{29659E5F-D307-494B-8DC0-8D54BEF52E6D}" srcOrd="0" destOrd="0" presId="urn:microsoft.com/office/officeart/2005/8/layout/vList3"/>
    <dgm:cxn modelId="{D7A04587-34E0-2549-930B-D3A8E97A607A}" type="presParOf" srcId="{29659E5F-D307-494B-8DC0-8D54BEF52E6D}" destId="{F368ABFF-6501-574D-A2DF-EEE737423B68}" srcOrd="0" destOrd="0" presId="urn:microsoft.com/office/officeart/2005/8/layout/vList3"/>
    <dgm:cxn modelId="{DC112EF8-83D1-5C40-92A4-DF6370C346F0}" type="presParOf" srcId="{F368ABFF-6501-574D-A2DF-EEE737423B68}" destId="{83C56F5B-C93A-9545-A3D6-453F2414DC33}" srcOrd="0" destOrd="0" presId="urn:microsoft.com/office/officeart/2005/8/layout/vList3"/>
    <dgm:cxn modelId="{B1B1111C-3FEC-0B4F-AEA6-57ADBB719444}" type="presParOf" srcId="{F368ABFF-6501-574D-A2DF-EEE737423B68}" destId="{08538125-B31A-CE4E-A885-BB3689DD09BC}" srcOrd="1" destOrd="0" presId="urn:microsoft.com/office/officeart/2005/8/layout/vList3"/>
    <dgm:cxn modelId="{4EC81600-D621-144A-A82A-C70C2F770FEA}" type="presParOf" srcId="{29659E5F-D307-494B-8DC0-8D54BEF52E6D}" destId="{0D1E8EFC-334B-1147-B7E0-ED8C76B3779E}" srcOrd="1" destOrd="0" presId="urn:microsoft.com/office/officeart/2005/8/layout/vList3"/>
    <dgm:cxn modelId="{1BF3C3CB-5DDB-B947-A8AC-58C3548DC1CB}" type="presParOf" srcId="{29659E5F-D307-494B-8DC0-8D54BEF52E6D}" destId="{ECB3005C-8572-1543-A76C-918F437E0C9C}" srcOrd="2" destOrd="0" presId="urn:microsoft.com/office/officeart/2005/8/layout/vList3"/>
    <dgm:cxn modelId="{7C2B5243-6DD9-F743-95E0-17E142833246}" type="presParOf" srcId="{ECB3005C-8572-1543-A76C-918F437E0C9C}" destId="{9CF77A06-F294-8F45-9A3D-91D6FAA718ED}" srcOrd="0" destOrd="0" presId="urn:microsoft.com/office/officeart/2005/8/layout/vList3"/>
    <dgm:cxn modelId="{0705813D-7B2F-4545-A9A1-BCED4F3A7424}" type="presParOf" srcId="{ECB3005C-8572-1543-A76C-918F437E0C9C}" destId="{9A4D6B3A-C066-E045-B471-BB9BA177B047}" srcOrd="1" destOrd="0" presId="urn:microsoft.com/office/officeart/2005/8/layout/vList3"/>
    <dgm:cxn modelId="{E67EF0D0-3536-A341-B036-51B40564280A}" type="presParOf" srcId="{29659E5F-D307-494B-8DC0-8D54BEF52E6D}" destId="{490A50B4-1AAE-EB42-A5ED-2B3A7EC2432D}" srcOrd="3" destOrd="0" presId="urn:microsoft.com/office/officeart/2005/8/layout/vList3"/>
    <dgm:cxn modelId="{EF327DE4-7B53-764F-9A83-DA6AB0A63449}" type="presParOf" srcId="{29659E5F-D307-494B-8DC0-8D54BEF52E6D}" destId="{509D60DC-E055-1B4F-BB80-7D6CA7A2F248}" srcOrd="4" destOrd="0" presId="urn:microsoft.com/office/officeart/2005/8/layout/vList3"/>
    <dgm:cxn modelId="{BA58CE03-6CDF-BE46-819A-7B7F610193D8}" type="presParOf" srcId="{509D60DC-E055-1B4F-BB80-7D6CA7A2F248}" destId="{6FC4123A-244D-6D43-86DF-CA0FC949D08D}" srcOrd="0" destOrd="0" presId="urn:microsoft.com/office/officeart/2005/8/layout/vList3"/>
    <dgm:cxn modelId="{6C5EE4A0-96FE-C344-A9EB-645DD46AD6A6}" type="presParOf" srcId="{509D60DC-E055-1B4F-BB80-7D6CA7A2F248}" destId="{C2FB042E-DE9A-5B48-85E2-DAC7FFE124BC}" srcOrd="1" destOrd="0" presId="urn:microsoft.com/office/officeart/2005/8/layout/vList3"/>
    <dgm:cxn modelId="{155FB93E-4E4F-A241-8EA9-0C6B71CB7BD8}" type="presParOf" srcId="{29659E5F-D307-494B-8DC0-8D54BEF52E6D}" destId="{0A6E8C2E-D85E-1844-BC80-137A3A511AF3}" srcOrd="5" destOrd="0" presId="urn:microsoft.com/office/officeart/2005/8/layout/vList3"/>
    <dgm:cxn modelId="{63226F22-D1E6-1546-8FA6-4F6AD74AFB18}" type="presParOf" srcId="{29659E5F-D307-494B-8DC0-8D54BEF52E6D}" destId="{17B6905E-E0AD-674D-AE65-DC762DBBD87A}" srcOrd="6" destOrd="0" presId="urn:microsoft.com/office/officeart/2005/8/layout/vList3"/>
    <dgm:cxn modelId="{BE0C314F-A718-8242-B17E-29DC5B23B60B}" type="presParOf" srcId="{17B6905E-E0AD-674D-AE65-DC762DBBD87A}" destId="{67EE2DF2-B774-4344-9A4F-9097F1DF8E20}" srcOrd="0" destOrd="0" presId="urn:microsoft.com/office/officeart/2005/8/layout/vList3"/>
    <dgm:cxn modelId="{FCD16955-D6C6-504D-95DB-8320F9933465}" type="presParOf" srcId="{17B6905E-E0AD-674D-AE65-DC762DBBD87A}" destId="{CB2B0A4D-B2C3-C940-90A0-4FAB1A697678}" srcOrd="1" destOrd="0" presId="urn:microsoft.com/office/officeart/2005/8/layout/vList3"/>
    <dgm:cxn modelId="{1B0BBB75-18B8-D14F-AFE7-E0C3915B4183}" type="presParOf" srcId="{29659E5F-D307-494B-8DC0-8D54BEF52E6D}" destId="{009396BA-23D0-6D46-8866-C8CC3EAD63B2}" srcOrd="7" destOrd="0" presId="urn:microsoft.com/office/officeart/2005/8/layout/vList3"/>
    <dgm:cxn modelId="{7BC48684-C113-5245-B452-DE0CF1ECE548}" type="presParOf" srcId="{29659E5F-D307-494B-8DC0-8D54BEF52E6D}" destId="{B2F1BA90-20B5-E843-9344-1E6A86CFA94A}" srcOrd="8" destOrd="0" presId="urn:microsoft.com/office/officeart/2005/8/layout/vList3"/>
    <dgm:cxn modelId="{62C944C7-D090-FE4C-9A37-90349EB0439E}" type="presParOf" srcId="{B2F1BA90-20B5-E843-9344-1E6A86CFA94A}" destId="{F6BD246A-8FDC-3F42-8839-24171C036B15}" srcOrd="0" destOrd="0" presId="urn:microsoft.com/office/officeart/2005/8/layout/vList3"/>
    <dgm:cxn modelId="{F72526C5-74E2-734E-81B6-14B6BDBBE509}" type="presParOf" srcId="{B2F1BA90-20B5-E843-9344-1E6A86CFA94A}" destId="{2FE74DDD-2B13-204F-8CDB-1B2A7CDEBB9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5A692-8FFC-E04B-8D87-18345EBE974A}">
      <dsp:nvSpPr>
        <dsp:cNvPr id="0" name=""/>
        <dsp:cNvSpPr/>
      </dsp:nvSpPr>
      <dsp:spPr>
        <a:xfrm rot="5400000">
          <a:off x="527225" y="3510809"/>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99F88D7-3870-2D46-A110-6BCA167A2EFA}">
      <dsp:nvSpPr>
        <dsp:cNvPr id="0" name=""/>
        <dsp:cNvSpPr/>
      </dsp:nvSpPr>
      <dsp:spPr>
        <a:xfrm>
          <a:off x="379922" y="4214042"/>
          <a:ext cx="1884635" cy="655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a:solidFill>
                <a:srgbClr val="323C47"/>
              </a:solidFill>
              <a:latin typeface="Arial" charset="0"/>
            </a:rPr>
            <a:t>Definition </a:t>
          </a:r>
        </a:p>
        <a:p>
          <a:pPr lvl="0" algn="l" defTabSz="1066800">
            <a:lnSpc>
              <a:spcPct val="90000"/>
            </a:lnSpc>
            <a:spcBef>
              <a:spcPct val="0"/>
            </a:spcBef>
            <a:spcAft>
              <a:spcPct val="35000"/>
            </a:spcAft>
          </a:pPr>
          <a:r>
            <a:rPr lang="de-DE" sz="2400" kern="1200" dirty="0" err="1">
              <a:solidFill>
                <a:srgbClr val="323C47"/>
              </a:solidFill>
              <a:latin typeface="Arial" charset="0"/>
            </a:rPr>
            <a:t>of</a:t>
          </a:r>
          <a:r>
            <a:rPr lang="de-DE" sz="2400" kern="1200" dirty="0">
              <a:solidFill>
                <a:srgbClr val="323C47"/>
              </a:solidFill>
              <a:latin typeface="Arial" charset="0"/>
            </a:rPr>
            <a:t> SORR</a:t>
          </a:r>
          <a:endParaRPr lang="en-US" sz="2400" kern="1200" dirty="0">
            <a:solidFill>
              <a:srgbClr val="323C47"/>
            </a:solidFill>
          </a:endParaRPr>
        </a:p>
      </dsp:txBody>
      <dsp:txXfrm>
        <a:off x="379922" y="4214042"/>
        <a:ext cx="1884635" cy="655659"/>
      </dsp:txXfrm>
    </dsp:sp>
    <dsp:sp modelId="{26862003-040A-D24F-AD1A-3DB6BC2219D4}">
      <dsp:nvSpPr>
        <dsp:cNvPr id="0" name=""/>
        <dsp:cNvSpPr/>
      </dsp:nvSpPr>
      <dsp:spPr>
        <a:xfrm>
          <a:off x="1821141" y="3469456"/>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684B91BE-8BE0-2B4A-94D6-5866CEC38861}">
      <dsp:nvSpPr>
        <dsp:cNvPr id="0" name=""/>
        <dsp:cNvSpPr/>
      </dsp:nvSpPr>
      <dsp:spPr>
        <a:xfrm rot="5400000">
          <a:off x="2803869" y="2542192"/>
          <a:ext cx="1047769" cy="2115567"/>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3773169A-773C-144F-90A5-6C6A136E979A}">
      <dsp:nvSpPr>
        <dsp:cNvPr id="0" name=""/>
        <dsp:cNvSpPr/>
      </dsp:nvSpPr>
      <dsp:spPr>
        <a:xfrm>
          <a:off x="2530720" y="3345071"/>
          <a:ext cx="3435351"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a:solidFill>
                <a:srgbClr val="323C47"/>
              </a:solidFill>
              <a:latin typeface="Arial" charset="0"/>
            </a:rPr>
            <a:t>Simulated</a:t>
          </a:r>
          <a:r>
            <a:rPr lang="de-DE" sz="2400" kern="1200" dirty="0">
              <a:solidFill>
                <a:srgbClr val="323C47"/>
              </a:solidFill>
              <a:latin typeface="Arial" charset="0"/>
            </a:rPr>
            <a:t> </a:t>
          </a:r>
        </a:p>
        <a:p>
          <a:pPr lvl="0" algn="l" defTabSz="1066800">
            <a:lnSpc>
              <a:spcPct val="90000"/>
            </a:lnSpc>
            <a:spcBef>
              <a:spcPct val="0"/>
            </a:spcBef>
            <a:spcAft>
              <a:spcPct val="35000"/>
            </a:spcAft>
          </a:pPr>
          <a:r>
            <a:rPr lang="de-DE" sz="2400" kern="1200" dirty="0">
              <a:solidFill>
                <a:srgbClr val="323C47"/>
              </a:solidFill>
              <a:latin typeface="Arial" charset="0"/>
            </a:rPr>
            <a:t>Return Path</a:t>
          </a:r>
        </a:p>
      </dsp:txBody>
      <dsp:txXfrm>
        <a:off x="2530720" y="3345071"/>
        <a:ext cx="3435351" cy="1651993"/>
      </dsp:txXfrm>
    </dsp:sp>
    <dsp:sp modelId="{DA03A5B4-0795-094F-877A-D4DB72EC1ED0}">
      <dsp:nvSpPr>
        <dsp:cNvPr id="0" name=""/>
        <dsp:cNvSpPr/>
      </dsp:nvSpPr>
      <dsp:spPr>
        <a:xfrm>
          <a:off x="3982429" y="2617537"/>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B805186A-D005-804B-89C8-D87C8DD83469}">
      <dsp:nvSpPr>
        <dsp:cNvPr id="0" name=""/>
        <dsp:cNvSpPr/>
      </dsp:nvSpPr>
      <dsp:spPr>
        <a:xfrm rot="5400000">
          <a:off x="4854613" y="1601021"/>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C8AE8D23-24E0-6B4E-A29D-69E4106CC3D8}">
      <dsp:nvSpPr>
        <dsp:cNvPr id="0" name=""/>
        <dsp:cNvSpPr/>
      </dsp:nvSpPr>
      <dsp:spPr>
        <a:xfrm>
          <a:off x="4753036" y="2337507"/>
          <a:ext cx="2796912"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a:solidFill>
                <a:srgbClr val="323C47"/>
              </a:solidFill>
              <a:latin typeface="Arial" charset="0"/>
            </a:rPr>
            <a:t>Glidepaths</a:t>
          </a:r>
          <a:r>
            <a:rPr lang="de-DE" sz="2400" kern="1200" dirty="0">
              <a:solidFill>
                <a:srgbClr val="323C47"/>
              </a:solidFill>
              <a:latin typeface="Arial" charset="0"/>
            </a:rPr>
            <a:t> </a:t>
          </a:r>
        </a:p>
        <a:p>
          <a:pPr lvl="0" algn="l" defTabSz="1066800">
            <a:lnSpc>
              <a:spcPct val="90000"/>
            </a:lnSpc>
            <a:spcBef>
              <a:spcPct val="0"/>
            </a:spcBef>
            <a:spcAft>
              <a:spcPct val="35000"/>
            </a:spcAft>
          </a:pPr>
          <a:r>
            <a:rPr lang="de-DE" sz="2400" kern="1200" dirty="0">
              <a:solidFill>
                <a:srgbClr val="323C47"/>
              </a:solidFill>
              <a:latin typeface="Arial" charset="0"/>
            </a:rPr>
            <a:t>(</a:t>
          </a:r>
          <a:r>
            <a:rPr lang="de-DE" sz="2400" kern="1200" dirty="0" err="1">
              <a:solidFill>
                <a:srgbClr val="323C47"/>
              </a:solidFill>
              <a:latin typeface="Arial" charset="0"/>
            </a:rPr>
            <a:t>Static</a:t>
          </a:r>
          <a:r>
            <a:rPr lang="de-DE" sz="2400" kern="1200" dirty="0">
              <a:solidFill>
                <a:srgbClr val="323C47"/>
              </a:solidFill>
              <a:latin typeface="Arial" charset="0"/>
            </a:rPr>
            <a:t>)</a:t>
          </a:r>
        </a:p>
        <a:p>
          <a:pPr lvl="0" algn="l" defTabSz="1066800">
            <a:lnSpc>
              <a:spcPct val="90000"/>
            </a:lnSpc>
            <a:spcBef>
              <a:spcPct val="0"/>
            </a:spcBef>
            <a:spcAft>
              <a:spcPct val="35000"/>
            </a:spcAft>
          </a:pPr>
          <a:r>
            <a:rPr lang="de-DE" sz="2400" kern="1200" dirty="0" err="1">
              <a:solidFill>
                <a:srgbClr val="323C47"/>
              </a:solidFill>
              <a:latin typeface="Arial" charset="0"/>
            </a:rPr>
            <a:t>Glidepaths</a:t>
          </a:r>
          <a:r>
            <a:rPr lang="de-DE" sz="2400" kern="1200" dirty="0">
              <a:solidFill>
                <a:srgbClr val="323C47"/>
              </a:solidFill>
              <a:latin typeface="Arial" charset="0"/>
            </a:rPr>
            <a:t> (Dynamic)</a:t>
          </a:r>
        </a:p>
        <a:p>
          <a:pPr lvl="0" algn="l" defTabSz="1066800">
            <a:lnSpc>
              <a:spcPct val="90000"/>
            </a:lnSpc>
            <a:spcBef>
              <a:spcPct val="0"/>
            </a:spcBef>
            <a:spcAft>
              <a:spcPct val="35000"/>
            </a:spcAft>
          </a:pPr>
          <a:endParaRPr lang="en-US" sz="1600" kern="1200" dirty="0">
            <a:solidFill>
              <a:srgbClr val="000000"/>
            </a:solidFill>
          </a:endParaRPr>
        </a:p>
      </dsp:txBody>
      <dsp:txXfrm>
        <a:off x="4753036" y="2337507"/>
        <a:ext cx="2796912" cy="1651993"/>
      </dsp:txXfrm>
    </dsp:sp>
    <dsp:sp modelId="{21AE3A38-52BB-FB45-BCEF-E03978604F03}">
      <dsp:nvSpPr>
        <dsp:cNvPr id="0" name=""/>
        <dsp:cNvSpPr/>
      </dsp:nvSpPr>
      <dsp:spPr>
        <a:xfrm>
          <a:off x="6144195" y="1581108"/>
          <a:ext cx="355591" cy="355591"/>
        </a:xfrm>
        <a:prstGeom prst="triangle">
          <a:avLst>
            <a:gd name="adj" fmla="val 100000"/>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7F13F11-7714-744D-A261-C331FC818E17}">
      <dsp:nvSpPr>
        <dsp:cNvPr id="0" name=""/>
        <dsp:cNvSpPr/>
      </dsp:nvSpPr>
      <dsp:spPr>
        <a:xfrm rot="5400000">
          <a:off x="6989330" y="531167"/>
          <a:ext cx="1254543" cy="2087532"/>
        </a:xfrm>
        <a:prstGeom prst="corner">
          <a:avLst>
            <a:gd name="adj1" fmla="val 16120"/>
            <a:gd name="adj2" fmla="val 16110"/>
          </a:avLst>
        </a:prstGeom>
        <a:solidFill>
          <a:schemeClr val="bg2"/>
        </a:solidFill>
        <a:ln w="9525" cap="flat" cmpd="sng" algn="ctr">
          <a:solidFill>
            <a:schemeClr val="bg2"/>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A56168A2-D7B9-2943-BD81-262AE2F84676}">
      <dsp:nvSpPr>
        <dsp:cNvPr id="0" name=""/>
        <dsp:cNvSpPr/>
      </dsp:nvSpPr>
      <dsp:spPr>
        <a:xfrm>
          <a:off x="6939936" y="1219572"/>
          <a:ext cx="1884635" cy="165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de-DE" sz="2400" kern="1200" dirty="0" err="1">
              <a:solidFill>
                <a:srgbClr val="323C47"/>
              </a:solidFill>
              <a:latin typeface="Arial" charset="0"/>
            </a:rPr>
            <a:t>Maximize</a:t>
          </a:r>
          <a:r>
            <a:rPr lang="de-DE" sz="2400" kern="1200" dirty="0">
              <a:solidFill>
                <a:srgbClr val="323C47"/>
              </a:solidFill>
              <a:latin typeface="Arial" charset="0"/>
            </a:rPr>
            <a:t> Utility </a:t>
          </a:r>
          <a:r>
            <a:rPr lang="de-DE" sz="2400" kern="1200" dirty="0" err="1">
              <a:solidFill>
                <a:srgbClr val="323C47"/>
              </a:solidFill>
              <a:latin typeface="Arial" charset="0"/>
            </a:rPr>
            <a:t>Coverage</a:t>
          </a:r>
          <a:r>
            <a:rPr lang="de-DE" sz="2400" kern="1200" dirty="0">
              <a:solidFill>
                <a:srgbClr val="323C47"/>
              </a:solidFill>
              <a:latin typeface="Arial" charset="0"/>
            </a:rPr>
            <a:t> Ratio (vs. </a:t>
          </a:r>
          <a:r>
            <a:rPr lang="de-DE" sz="2400" kern="1200" dirty="0" err="1">
              <a:solidFill>
                <a:srgbClr val="323C47"/>
              </a:solidFill>
              <a:latin typeface="Arial" charset="0"/>
            </a:rPr>
            <a:t>Wealth</a:t>
          </a:r>
          <a:r>
            <a:rPr lang="de-DE" sz="2400" kern="1200" dirty="0">
              <a:solidFill>
                <a:srgbClr val="323C47"/>
              </a:solidFill>
              <a:latin typeface="Arial" charset="0"/>
            </a:rPr>
            <a:t>)</a:t>
          </a:r>
          <a:endParaRPr lang="en-US" sz="2400" kern="1200" dirty="0">
            <a:solidFill>
              <a:srgbClr val="323C47"/>
            </a:solidFill>
            <a:latin typeface="Arial" charset="0"/>
          </a:endParaRPr>
        </a:p>
      </dsp:txBody>
      <dsp:txXfrm>
        <a:off x="6939936" y="1219572"/>
        <a:ext cx="1884635" cy="1651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8125-B31A-CE4E-A885-BB3689DD09BC}">
      <dsp:nvSpPr>
        <dsp:cNvPr id="0" name=""/>
        <dsp:cNvSpPr/>
      </dsp:nvSpPr>
      <dsp:spPr>
        <a:xfrm rot="10800000">
          <a:off x="2129543" y="280"/>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a:solidFill>
                <a:srgbClr val="323C47"/>
              </a:solidFill>
              <a:latin typeface="Arial" charset="0"/>
            </a:rPr>
            <a:t>Choice of </a:t>
          </a:r>
          <a:r>
            <a:rPr lang="en-US" sz="1700" kern="1200" dirty="0" err="1">
              <a:solidFill>
                <a:srgbClr val="323C47"/>
              </a:solidFill>
              <a:latin typeface="Arial" charset="0"/>
            </a:rPr>
            <a:t>glidepath</a:t>
          </a:r>
          <a:r>
            <a:rPr lang="en-US" sz="1700" kern="1200" dirty="0">
              <a:solidFill>
                <a:srgbClr val="323C47"/>
              </a:solidFill>
              <a:latin typeface="Arial" charset="0"/>
            </a:rPr>
            <a:t> is static, i.e. once you choose a given asset allocation, you will not deviate from it no matter the market development</a:t>
          </a:r>
          <a:r>
            <a:rPr lang="en-US" sz="1700" kern="1200" baseline="30000" dirty="0">
              <a:solidFill>
                <a:srgbClr val="323C47"/>
              </a:solidFill>
              <a:latin typeface="Arial" charset="0"/>
            </a:rPr>
            <a:t>(1)</a:t>
          </a:r>
          <a:endParaRPr lang="en-US" sz="1700" kern="1200" dirty="0">
            <a:solidFill>
              <a:srgbClr val="323C47"/>
            </a:solidFill>
          </a:endParaRPr>
        </a:p>
      </dsp:txBody>
      <dsp:txXfrm rot="10800000">
        <a:off x="2293507" y="280"/>
        <a:ext cx="7639678" cy="655857"/>
      </dsp:txXfrm>
    </dsp:sp>
    <dsp:sp modelId="{83C56F5B-C93A-9545-A3D6-453F2414DC33}">
      <dsp:nvSpPr>
        <dsp:cNvPr id="0" name=""/>
        <dsp:cNvSpPr/>
      </dsp:nvSpPr>
      <dsp:spPr>
        <a:xfrm>
          <a:off x="1801614" y="280"/>
          <a:ext cx="655857" cy="655857"/>
        </a:xfrm>
        <a:prstGeom prst="ellipse">
          <a:avLst/>
        </a:prstGeom>
        <a:solidFill>
          <a:schemeClr val="tx1"/>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A4D6B3A-C066-E045-B471-BB9BA177B047}">
      <dsp:nvSpPr>
        <dsp:cNvPr id="0" name=""/>
        <dsp:cNvSpPr/>
      </dsp:nvSpPr>
      <dsp:spPr>
        <a:xfrm rot="10800000">
          <a:off x="2129543" y="820102"/>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a:solidFill>
                <a:srgbClr val="323C47"/>
              </a:solidFill>
              <a:latin typeface="Arial" charset="0"/>
            </a:rPr>
            <a:t>SORR is constant for projected period and can be observed ex ante</a:t>
          </a:r>
          <a:endParaRPr lang="en-US" sz="1700" kern="1200" dirty="0"/>
        </a:p>
      </dsp:txBody>
      <dsp:txXfrm rot="10800000">
        <a:off x="2293507" y="820102"/>
        <a:ext cx="7639678" cy="655857"/>
      </dsp:txXfrm>
    </dsp:sp>
    <dsp:sp modelId="{9CF77A06-F294-8F45-9A3D-91D6FAA718ED}">
      <dsp:nvSpPr>
        <dsp:cNvPr id="0" name=""/>
        <dsp:cNvSpPr/>
      </dsp:nvSpPr>
      <dsp:spPr>
        <a:xfrm>
          <a:off x="1801614" y="820102"/>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2FB042E-DE9A-5B48-85E2-DAC7FFE124BC}">
      <dsp:nvSpPr>
        <dsp:cNvPr id="0" name=""/>
        <dsp:cNvSpPr/>
      </dsp:nvSpPr>
      <dsp:spPr>
        <a:xfrm rot="10800000">
          <a:off x="2129543" y="1639924"/>
          <a:ext cx="7803642" cy="655857"/>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89215" tIns="64770" rIns="120904" bIns="64770" numCol="1" spcCol="1270" anchor="ctr" anchorCtr="0">
          <a:noAutofit/>
        </a:bodyPr>
        <a:lstStyle/>
        <a:p>
          <a:pPr lvl="0" algn="ctr" defTabSz="755650">
            <a:lnSpc>
              <a:spcPct val="90000"/>
            </a:lnSpc>
            <a:spcBef>
              <a:spcPct val="0"/>
            </a:spcBef>
            <a:spcAft>
              <a:spcPct val="35000"/>
            </a:spcAft>
          </a:pPr>
          <a:r>
            <a:rPr lang="en-US" sz="1700" kern="1200" dirty="0">
              <a:solidFill>
                <a:srgbClr val="323C47"/>
              </a:solidFill>
              <a:latin typeface="Arial" charset="0"/>
            </a:rPr>
            <a:t>Monthly withdrawals are dollar constant over time before inflation adjustment</a:t>
          </a:r>
          <a:r>
            <a:rPr lang="en-US" sz="1700" kern="1200" baseline="30000" dirty="0">
              <a:solidFill>
                <a:srgbClr val="323C47"/>
              </a:solidFill>
              <a:latin typeface="Arial" charset="0"/>
            </a:rPr>
            <a:t>(2)</a:t>
          </a:r>
          <a:endParaRPr lang="en-US" sz="1700" kern="1200" dirty="0"/>
        </a:p>
      </dsp:txBody>
      <dsp:txXfrm rot="10800000">
        <a:off x="2293507" y="1639924"/>
        <a:ext cx="7639678" cy="655857"/>
      </dsp:txXfrm>
    </dsp:sp>
    <dsp:sp modelId="{6FC4123A-244D-6D43-86DF-CA0FC949D08D}">
      <dsp:nvSpPr>
        <dsp:cNvPr id="0" name=""/>
        <dsp:cNvSpPr/>
      </dsp:nvSpPr>
      <dsp:spPr>
        <a:xfrm>
          <a:off x="1801614" y="1639924"/>
          <a:ext cx="655857" cy="655857"/>
        </a:xfrm>
        <a:prstGeom prst="ellipse">
          <a:avLst/>
        </a:prstGeom>
        <a:solidFill>
          <a:schemeClr val="tx1"/>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4AE97-09BD-2943-8865-87606303F1CA}">
      <dsp:nvSpPr>
        <dsp:cNvPr id="0" name=""/>
        <dsp:cNvSpPr/>
      </dsp:nvSpPr>
      <dsp:spPr>
        <a:xfrm>
          <a:off x="0" y="1344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solidFill>
                <a:srgbClr val="000000"/>
              </a:solidFill>
            </a:rPr>
            <a:t>SORR: 0.3, 0.5, 0.7</a:t>
          </a:r>
        </a:p>
      </dsp:txBody>
      <dsp:txXfrm>
        <a:off x="19533" y="32982"/>
        <a:ext cx="3686473" cy="361074"/>
      </dsp:txXfrm>
    </dsp:sp>
    <dsp:sp modelId="{4B411654-890F-6949-8FAB-F6F973D995D4}">
      <dsp:nvSpPr>
        <dsp:cNvPr id="0" name=""/>
        <dsp:cNvSpPr/>
      </dsp:nvSpPr>
      <dsp:spPr>
        <a:xfrm>
          <a:off x="0" y="41358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solidFill>
              <a:srgbClr val="000000"/>
            </a:solidFill>
          </a:endParaRPr>
        </a:p>
      </dsp:txBody>
      <dsp:txXfrm>
        <a:off x="0" y="413589"/>
        <a:ext cx="3725539" cy="314640"/>
      </dsp:txXfrm>
    </dsp:sp>
    <dsp:sp modelId="{F1A4F1E1-7F5E-F948-8160-BB37608F47DC}">
      <dsp:nvSpPr>
        <dsp:cNvPr id="0" name=""/>
        <dsp:cNvSpPr/>
      </dsp:nvSpPr>
      <dsp:spPr>
        <a:xfrm>
          <a:off x="0" y="728229"/>
          <a:ext cx="3725539" cy="4001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solidFill>
                <a:srgbClr val="000000"/>
              </a:solidFill>
            </a:rPr>
            <a:t>Equity Portion: 0.1, 0.3, 0.6 </a:t>
          </a:r>
        </a:p>
      </dsp:txBody>
      <dsp:txXfrm>
        <a:off x="19533" y="747762"/>
        <a:ext cx="3686473" cy="361074"/>
      </dsp:txXfrm>
    </dsp:sp>
    <dsp:sp modelId="{06C76BBD-BF2B-1B4B-8180-A84140898637}">
      <dsp:nvSpPr>
        <dsp:cNvPr id="0" name=""/>
        <dsp:cNvSpPr/>
      </dsp:nvSpPr>
      <dsp:spPr>
        <a:xfrm>
          <a:off x="0" y="1128369"/>
          <a:ext cx="372553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6" tIns="21590" rIns="120904" bIns="21590" numCol="1" spcCol="1270" anchor="t" anchorCtr="0">
          <a:noAutofit/>
        </a:bodyPr>
        <a:lstStyle/>
        <a:p>
          <a:pPr marL="171450" lvl="1" indent="-171450" algn="l" defTabSz="755650">
            <a:lnSpc>
              <a:spcPct val="90000"/>
            </a:lnSpc>
            <a:spcBef>
              <a:spcPct val="0"/>
            </a:spcBef>
            <a:spcAft>
              <a:spcPct val="20000"/>
            </a:spcAft>
            <a:buChar char="••"/>
          </a:pPr>
          <a:endParaRPr lang="en-US" sz="1700" kern="1200" dirty="0">
            <a:solidFill>
              <a:srgbClr val="000000"/>
            </a:solidFill>
          </a:endParaRPr>
        </a:p>
      </dsp:txBody>
      <dsp:txXfrm>
        <a:off x="0" y="1128369"/>
        <a:ext cx="3725539" cy="314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191AC-83B3-5947-A648-A95340322797}">
      <dsp:nvSpPr>
        <dsp:cNvPr id="0" name=""/>
        <dsp:cNvSpPr/>
      </dsp:nvSpPr>
      <dsp:spPr>
        <a:xfrm>
          <a:off x="13846" y="27707"/>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solidFill>
                <a:srgbClr val="323C47"/>
              </a:solidFill>
              <a:latin typeface="Arial" charset="0"/>
            </a:rPr>
            <a:t>Define current income level and constant $ withdrawal</a:t>
          </a:r>
        </a:p>
      </dsp:txBody>
      <dsp:txXfrm>
        <a:off x="40033" y="53894"/>
        <a:ext cx="5714223" cy="841706"/>
      </dsp:txXfrm>
    </dsp:sp>
    <dsp:sp modelId="{5F215BE3-5EBE-8240-B34F-5413E28BE665}">
      <dsp:nvSpPr>
        <dsp:cNvPr id="0" name=""/>
        <dsp:cNvSpPr/>
      </dsp:nvSpPr>
      <dsp:spPr>
        <a:xfrm>
          <a:off x="565694" y="105664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solidFill>
                <a:srgbClr val="323C47"/>
              </a:solidFill>
              <a:latin typeface="Arial" charset="0"/>
            </a:rPr>
            <a:t>Define 3 different </a:t>
          </a:r>
          <a:r>
            <a:rPr lang="en-US" sz="1700" kern="1200" dirty="0" err="1">
              <a:solidFill>
                <a:srgbClr val="323C47"/>
              </a:solidFill>
              <a:latin typeface="Arial" charset="0"/>
            </a:rPr>
            <a:t>glidepaths</a:t>
          </a:r>
          <a:r>
            <a:rPr lang="en-US" sz="1700" kern="1200" dirty="0">
              <a:solidFill>
                <a:srgbClr val="323C47"/>
              </a:solidFill>
              <a:latin typeface="Arial" charset="0"/>
            </a:rPr>
            <a:t> (conservative, moderate, aggressive) and 3 different SORR exposure (bad returns early, random, late)</a:t>
          </a:r>
          <a:endParaRPr lang="en-US" sz="1700" kern="1200" dirty="0">
            <a:solidFill>
              <a:srgbClr val="323C47"/>
            </a:solidFill>
          </a:endParaRPr>
        </a:p>
      </dsp:txBody>
      <dsp:txXfrm>
        <a:off x="591881" y="1082827"/>
        <a:ext cx="5555335" cy="841706"/>
      </dsp:txXfrm>
    </dsp:sp>
    <dsp:sp modelId="{21C15E55-CADB-3341-B45D-2261047C88A8}">
      <dsp:nvSpPr>
        <dsp:cNvPr id="0" name=""/>
        <dsp:cNvSpPr/>
      </dsp:nvSpPr>
      <dsp:spPr>
        <a:xfrm>
          <a:off x="1122944" y="2113280"/>
          <a:ext cx="6754556"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solidFill>
                <a:srgbClr val="323C47"/>
              </a:solidFill>
              <a:latin typeface="Arial" charset="0"/>
            </a:rPr>
            <a:t>Using Monte Carlo simulation, detect distribution of coverage ratio and object function</a:t>
          </a:r>
          <a:endParaRPr lang="en-US" sz="1700" kern="1200" dirty="0">
            <a:solidFill>
              <a:srgbClr val="323C47"/>
            </a:solidFill>
          </a:endParaRPr>
        </a:p>
      </dsp:txBody>
      <dsp:txXfrm>
        <a:off x="1149131" y="2139467"/>
        <a:ext cx="5563779" cy="841706"/>
      </dsp:txXfrm>
    </dsp:sp>
    <dsp:sp modelId="{78CE8902-7546-2944-9D0A-D30A99F9283E}">
      <dsp:nvSpPr>
        <dsp:cNvPr id="0" name=""/>
        <dsp:cNvSpPr/>
      </dsp:nvSpPr>
      <dsp:spPr>
        <a:xfrm>
          <a:off x="1725789" y="3169919"/>
          <a:ext cx="6680255" cy="894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solidFill>
                <a:srgbClr val="323C47"/>
              </a:solidFill>
              <a:latin typeface="Arial" charset="0"/>
            </a:rPr>
            <a:t>Understand rationale, sensitivity &amp; implications of observed data</a:t>
          </a:r>
          <a:endParaRPr lang="en-US" sz="1700" kern="1200" dirty="0">
            <a:solidFill>
              <a:srgbClr val="323C47"/>
            </a:solidFill>
          </a:endParaRPr>
        </a:p>
      </dsp:txBody>
      <dsp:txXfrm>
        <a:off x="1751976" y="3196106"/>
        <a:ext cx="5493651" cy="841706"/>
      </dsp:txXfrm>
    </dsp:sp>
    <dsp:sp modelId="{D51AE68D-A818-E446-8C14-5476C0342B95}">
      <dsp:nvSpPr>
        <dsp:cNvPr id="0" name=""/>
        <dsp:cNvSpPr/>
      </dsp:nvSpPr>
      <dsp:spPr>
        <a:xfrm>
          <a:off x="6173404" y="68478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6304163" y="684783"/>
        <a:ext cx="319634" cy="437317"/>
      </dsp:txXfrm>
    </dsp:sp>
    <dsp:sp modelId="{19F403EB-E25D-A74E-91C5-926D2D7761E1}">
      <dsp:nvSpPr>
        <dsp:cNvPr id="0" name=""/>
        <dsp:cNvSpPr/>
      </dsp:nvSpPr>
      <dsp:spPr>
        <a:xfrm>
          <a:off x="6739098" y="1741423"/>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6869857" y="1741423"/>
        <a:ext cx="319634" cy="437317"/>
      </dsp:txXfrm>
    </dsp:sp>
    <dsp:sp modelId="{587AD7F5-8C34-364B-A3BA-566F4CAC78B2}">
      <dsp:nvSpPr>
        <dsp:cNvPr id="0" name=""/>
        <dsp:cNvSpPr/>
      </dsp:nvSpPr>
      <dsp:spPr>
        <a:xfrm>
          <a:off x="7296348" y="2798064"/>
          <a:ext cx="581152" cy="581152"/>
        </a:xfrm>
        <a:prstGeom prst="downArrow">
          <a:avLst>
            <a:gd name="adj1" fmla="val 55000"/>
            <a:gd name="adj2" fmla="val 45000"/>
          </a:avLst>
        </a:prstGeom>
        <a:solidFill>
          <a:schemeClr val="tx1">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7427107" y="2798064"/>
        <a:ext cx="319634" cy="4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8125-B31A-CE4E-A885-BB3689DD09BC}">
      <dsp:nvSpPr>
        <dsp:cNvPr id="0" name=""/>
        <dsp:cNvSpPr/>
      </dsp:nvSpPr>
      <dsp:spPr>
        <a:xfrm rot="10800000">
          <a:off x="2114205" y="1743"/>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a:solidFill>
                <a:srgbClr val="323C47"/>
              </a:solidFill>
            </a:rPr>
            <a:t>SORR is an omnipresent risk factor that needs active management</a:t>
          </a:r>
        </a:p>
      </dsp:txBody>
      <dsp:txXfrm rot="10800000">
        <a:off x="2262831" y="1743"/>
        <a:ext cx="7655016" cy="594504"/>
      </dsp:txXfrm>
    </dsp:sp>
    <dsp:sp modelId="{83C56F5B-C93A-9545-A3D6-453F2414DC33}">
      <dsp:nvSpPr>
        <dsp:cNvPr id="0" name=""/>
        <dsp:cNvSpPr/>
      </dsp:nvSpPr>
      <dsp:spPr>
        <a:xfrm>
          <a:off x="1816952" y="1743"/>
          <a:ext cx="594504" cy="594504"/>
        </a:xfrm>
        <a:prstGeom prst="ellipse">
          <a:avLst/>
        </a:prstGeom>
        <a:solidFill>
          <a:srgbClr val="A42036"/>
        </a:solidFill>
        <a:ln w="9525" cap="flat" cmpd="sng" algn="ctr">
          <a:solidFill>
            <a:schemeClr val="tx1"/>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A4D6B3A-C066-E045-B471-BB9BA177B047}">
      <dsp:nvSpPr>
        <dsp:cNvPr id="0" name=""/>
        <dsp:cNvSpPr/>
      </dsp:nvSpPr>
      <dsp:spPr>
        <a:xfrm rot="10800000">
          <a:off x="2114205" y="744874"/>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a:solidFill>
                <a:srgbClr val="323C47"/>
              </a:solidFill>
            </a:rPr>
            <a:t>After having defined a specific SORR risk, you can adjust strategy accordingly</a:t>
          </a:r>
        </a:p>
      </dsp:txBody>
      <dsp:txXfrm rot="10800000">
        <a:off x="2262831" y="744874"/>
        <a:ext cx="7655016" cy="594504"/>
      </dsp:txXfrm>
    </dsp:sp>
    <dsp:sp modelId="{9CF77A06-F294-8F45-9A3D-91D6FAA718ED}">
      <dsp:nvSpPr>
        <dsp:cNvPr id="0" name=""/>
        <dsp:cNvSpPr/>
      </dsp:nvSpPr>
      <dsp:spPr>
        <a:xfrm>
          <a:off x="1816952" y="744874"/>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2FB042E-DE9A-5B48-85E2-DAC7FFE124BC}">
      <dsp:nvSpPr>
        <dsp:cNvPr id="0" name=""/>
        <dsp:cNvSpPr/>
      </dsp:nvSpPr>
      <dsp:spPr>
        <a:xfrm rot="10800000">
          <a:off x="2114205" y="1488005"/>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a:solidFill>
                <a:srgbClr val="323C47"/>
              </a:solidFill>
            </a:rPr>
            <a:t>Retirement plans have a financial goal of maintaining current living standard, any additional risk is unnecessary</a:t>
          </a:r>
        </a:p>
      </dsp:txBody>
      <dsp:txXfrm rot="10800000">
        <a:off x="2262831" y="1488005"/>
        <a:ext cx="7655016" cy="594504"/>
      </dsp:txXfrm>
    </dsp:sp>
    <dsp:sp modelId="{6FC4123A-244D-6D43-86DF-CA0FC949D08D}">
      <dsp:nvSpPr>
        <dsp:cNvPr id="0" name=""/>
        <dsp:cNvSpPr/>
      </dsp:nvSpPr>
      <dsp:spPr>
        <a:xfrm>
          <a:off x="1816952" y="1488005"/>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B2B0A4D-B2C3-C940-90A0-4FAB1A697678}">
      <dsp:nvSpPr>
        <dsp:cNvPr id="0" name=""/>
        <dsp:cNvSpPr/>
      </dsp:nvSpPr>
      <dsp:spPr>
        <a:xfrm rot="10800000">
          <a:off x="2114205" y="2231136"/>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a:solidFill>
                <a:srgbClr val="323C47"/>
              </a:solidFill>
            </a:rPr>
            <a:t>Having a high equity portion in portfolio</a:t>
          </a:r>
          <a:r>
            <a:rPr lang="en-US" sz="1600" kern="1200" baseline="0" dirty="0">
              <a:solidFill>
                <a:srgbClr val="323C47"/>
              </a:solidFill>
            </a:rPr>
            <a:t> can lead to high returns, but in times of downturn you can lose a lot of wealth</a:t>
          </a:r>
          <a:endParaRPr lang="en-US" sz="1600" kern="1200" dirty="0">
            <a:solidFill>
              <a:srgbClr val="323C47"/>
            </a:solidFill>
          </a:endParaRPr>
        </a:p>
      </dsp:txBody>
      <dsp:txXfrm rot="10800000">
        <a:off x="2262831" y="2231136"/>
        <a:ext cx="7655016" cy="594504"/>
      </dsp:txXfrm>
    </dsp:sp>
    <dsp:sp modelId="{67EE2DF2-B774-4344-9A4F-9097F1DF8E20}">
      <dsp:nvSpPr>
        <dsp:cNvPr id="0" name=""/>
        <dsp:cNvSpPr/>
      </dsp:nvSpPr>
      <dsp:spPr>
        <a:xfrm>
          <a:off x="1816952" y="2231136"/>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2FE74DDD-2B13-204F-8CDB-1B2A7CDEBB98}">
      <dsp:nvSpPr>
        <dsp:cNvPr id="0" name=""/>
        <dsp:cNvSpPr/>
      </dsp:nvSpPr>
      <dsp:spPr>
        <a:xfrm rot="10800000">
          <a:off x="2114205" y="2974266"/>
          <a:ext cx="7803642" cy="594504"/>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2160" tIns="60960" rIns="113792" bIns="60960" numCol="1" spcCol="1270" anchor="ctr" anchorCtr="0">
          <a:noAutofit/>
        </a:bodyPr>
        <a:lstStyle/>
        <a:p>
          <a:pPr lvl="0" algn="ctr" defTabSz="711200">
            <a:lnSpc>
              <a:spcPct val="90000"/>
            </a:lnSpc>
            <a:spcBef>
              <a:spcPct val="0"/>
            </a:spcBef>
            <a:spcAft>
              <a:spcPct val="35000"/>
            </a:spcAft>
          </a:pPr>
          <a:r>
            <a:rPr lang="en-US" sz="1600" kern="1200" dirty="0">
              <a:solidFill>
                <a:srgbClr val="323C47"/>
              </a:solidFill>
            </a:rPr>
            <a:t>Having a dynamic</a:t>
          </a:r>
          <a:r>
            <a:rPr lang="en-US" sz="1600" kern="1200" baseline="0" dirty="0">
              <a:solidFill>
                <a:srgbClr val="323C47"/>
              </a:solidFill>
            </a:rPr>
            <a:t> strategy ensures that you benefit from upsides, but can adjust to potential downturns as well</a:t>
          </a:r>
          <a:endParaRPr lang="en-US" sz="1600" kern="1200" dirty="0">
            <a:solidFill>
              <a:srgbClr val="323C47"/>
            </a:solidFill>
          </a:endParaRPr>
        </a:p>
      </dsp:txBody>
      <dsp:txXfrm rot="10800000">
        <a:off x="2262831" y="2974266"/>
        <a:ext cx="7655016" cy="594504"/>
      </dsp:txXfrm>
    </dsp:sp>
    <dsp:sp modelId="{F6BD246A-8FDC-3F42-8839-24171C036B15}">
      <dsp:nvSpPr>
        <dsp:cNvPr id="0" name=""/>
        <dsp:cNvSpPr/>
      </dsp:nvSpPr>
      <dsp:spPr>
        <a:xfrm>
          <a:off x="1816952" y="2974266"/>
          <a:ext cx="594504" cy="594504"/>
        </a:xfrm>
        <a:prstGeom prst="ellipse">
          <a:avLst/>
        </a:prstGeom>
        <a:solidFill>
          <a:srgbClr val="A42036"/>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11/29/18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21</a:t>
            </a:fld>
            <a:endParaRPr lang="en-US"/>
          </a:p>
        </p:txBody>
      </p:sp>
    </p:spTree>
    <p:extLst>
      <p:ext uri="{BB962C8B-B14F-4D97-AF65-F5344CB8AC3E}">
        <p14:creationId xmlns:p14="http://schemas.microsoft.com/office/powerpoint/2010/main" val="90146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decrease median: (1) 46.94%, (2)  38.53%, (3) 29.63%, (4)</a:t>
            </a:r>
            <a:r>
              <a:rPr lang="en-US" baseline="0" dirty="0"/>
              <a:t> 4.63%, (5) 19.63%, (6) 41.57%, (7) 37.5%</a:t>
            </a:r>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28</a:t>
            </a:fld>
            <a:endParaRPr lang="en-US"/>
          </a:p>
        </p:txBody>
      </p:sp>
    </p:spTree>
    <p:extLst>
      <p:ext uri="{BB962C8B-B14F-4D97-AF65-F5344CB8AC3E}">
        <p14:creationId xmlns:p14="http://schemas.microsoft.com/office/powerpoint/2010/main" val="60316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DB493-A370-4434-AA63-79D4B9DF54DE}" type="slidenum">
              <a:rPr lang="en-US" smtClean="0"/>
              <a:t>29</a:t>
            </a:fld>
            <a:endParaRPr lang="en-US"/>
          </a:p>
        </p:txBody>
      </p:sp>
    </p:spTree>
    <p:extLst>
      <p:ext uri="{BB962C8B-B14F-4D97-AF65-F5344CB8AC3E}">
        <p14:creationId xmlns:p14="http://schemas.microsoft.com/office/powerpoint/2010/main" val="400154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4526405"/>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7793" y="5279136"/>
            <a:ext cx="3177897" cy="1057459"/>
          </a:xfrm>
          <a:prstGeom prst="rect">
            <a:avLst/>
          </a:prstGeom>
        </p:spPr>
        <p:txBody>
          <a:bodyPr vert="horz" lIns="91440" tIns="45720" rIns="91440" bIns="45720" rtlCol="0">
            <a:normAutofit/>
          </a:bodyPr>
          <a:lstStyle>
            <a:lvl1pPr algn="l">
              <a:defRPr sz="1800" b="1" i="0" kern="1200" cap="none" spc="50" baseline="0">
                <a:latin typeface="Arial"/>
                <a:cs typeface="Arial"/>
              </a:defRPr>
            </a:lvl1pPr>
            <a:lvl2pPr marL="0" indent="0" algn="l">
              <a:buFontTx/>
              <a:buNone/>
              <a:defRPr sz="1600" b="0" i="0" kern="120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584962"/>
            <a:ext cx="9144000" cy="5273039"/>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Bleed Graphic">
    <p:spTree>
      <p:nvGrpSpPr>
        <p:cNvPr id="1" name=""/>
        <p:cNvGrpSpPr/>
        <p:nvPr/>
      </p:nvGrpSpPr>
      <p:grpSpPr>
        <a:xfrm>
          <a:off x="0" y="0"/>
          <a:ext cx="0" cy="0"/>
          <a:chOff x="0" y="0"/>
          <a:chExt cx="0" cy="0"/>
        </a:xfrm>
      </p:grpSpPr>
      <p:sp>
        <p:nvSpPr>
          <p:cNvPr id="4" name="Rectangle 3"/>
          <p:cNvSpPr/>
          <p:nvPr userDrawn="1"/>
        </p:nvSpPr>
        <p:spPr>
          <a:xfrm>
            <a:off x="0" y="1584960"/>
            <a:ext cx="9144000" cy="52730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58496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1"/>
            <a:ext cx="9144000" cy="6858001"/>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nchor="b"/>
          <a:lstStyle>
            <a:lvl1pPr algn="r">
              <a:defRPr sz="7000" cap="all" spc="0" baseline="0">
                <a:solidFill>
                  <a:schemeClr val="tx1"/>
                </a:solidFill>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Dk Gray">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452640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5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All Caps Photo 01">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Title_Slide_Image_01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4527488"/>
          </a:xfrm>
          <a:prstGeom prst="rect">
            <a:avLst/>
          </a:prstGeom>
        </p:spPr>
      </p:pic>
      <p:sp>
        <p:nvSpPr>
          <p:cNvPr id="5" name="Title 4"/>
          <p:cNvSpPr>
            <a:spLocks noGrp="1"/>
          </p:cNvSpPr>
          <p:nvPr>
            <p:ph type="title" hasCustomPrompt="1"/>
          </p:nvPr>
        </p:nvSpPr>
        <p:spPr>
          <a:xfrm>
            <a:off x="457200" y="670560"/>
            <a:ext cx="8193024" cy="3328416"/>
          </a:xfrm>
        </p:spPr>
        <p:txBody>
          <a:bodyPr/>
          <a:lstStyle>
            <a:lvl1pPr>
              <a:defRPr sz="5400" cap="all" spc="50" baseline="0"/>
            </a:lvl1pPr>
          </a:lstStyle>
          <a:p>
            <a:r>
              <a:rPr lang="en-US" dirty="0"/>
              <a:t>CLICK TO EDIT MASTER TITLE STYLE</a:t>
            </a:r>
          </a:p>
        </p:txBody>
      </p:sp>
      <p:sp>
        <p:nvSpPr>
          <p:cNvPr id="10" name="Text Placeholder 2"/>
          <p:cNvSpPr>
            <a:spLocks noGrp="1"/>
          </p:cNvSpPr>
          <p:nvPr>
            <p:ph idx="1" hasCustomPrompt="1"/>
          </p:nvPr>
        </p:nvSpPr>
        <p:spPr>
          <a:xfrm>
            <a:off x="5696712" y="5279136"/>
            <a:ext cx="3177897" cy="1057459"/>
          </a:xfrm>
          <a:prstGeom prst="rect">
            <a:avLst/>
          </a:prstGeom>
        </p:spPr>
        <p:txBody>
          <a:bodyPr vert="horz" lIns="91440" tIns="45720" rIns="91440" bIns="45720" rtlCol="0">
            <a:normAutofit/>
          </a:bodyPr>
          <a:lstStyle>
            <a:lvl1pPr algn="l">
              <a:defRPr sz="1800" b="1" i="0" kern="1200" cap="none" spc="0" baseline="0">
                <a:solidFill>
                  <a:srgbClr val="323C47"/>
                </a:solidFill>
                <a:latin typeface="Arial"/>
                <a:cs typeface="Arial"/>
              </a:defRPr>
            </a:lvl1pPr>
            <a:lvl2pPr marL="0" indent="0" algn="l">
              <a:buFontTx/>
              <a:buNone/>
              <a:defRPr sz="1600" b="0" i="0" spc="0">
                <a:latin typeface="Arial"/>
                <a:cs typeface="Arial"/>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a:stretch>
            <a:fillRect/>
          </a:stretch>
        </p:blipFill>
        <p:spPr>
          <a:xfrm>
            <a:off x="527755" y="5218867"/>
            <a:ext cx="2071116" cy="1193292"/>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All Caps Bottom RT">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chemeClr val="accent4"/>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i="0" kern="1200" spc="0">
                <a:solidFill>
                  <a:srgbClr val="323C47"/>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Full Photo Bottom RT">
    <p:spTree>
      <p:nvGrpSpPr>
        <p:cNvPr id="1" name=""/>
        <p:cNvGrpSpPr/>
        <p:nvPr/>
      </p:nvGrpSpPr>
      <p:grpSpPr>
        <a:xfrm>
          <a:off x="0" y="0"/>
          <a:ext cx="0" cy="0"/>
          <a:chOff x="0" y="0"/>
          <a:chExt cx="0" cy="0"/>
        </a:xfrm>
      </p:grpSpPr>
      <p:pic>
        <p:nvPicPr>
          <p:cNvPr id="3" name="Picture 2" descr="Title_Slide_Image_Full_4-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4"/>
          <p:cNvSpPr>
            <a:spLocks noGrp="1"/>
          </p:cNvSpPr>
          <p:nvPr>
            <p:ph type="title" hasCustomPrompt="1"/>
          </p:nvPr>
        </p:nvSpPr>
        <p:spPr>
          <a:xfrm>
            <a:off x="914400" y="4376928"/>
            <a:ext cx="7772400" cy="2133600"/>
          </a:xfrm>
        </p:spPr>
        <p:txBody>
          <a:bodyPr/>
          <a:lstStyle>
            <a:lvl1pPr algn="r">
              <a:defRPr sz="5400" cap="all" spc="0" baseline="0">
                <a:solidFill>
                  <a:srgbClr val="FFFFFF"/>
                </a:solidFill>
              </a:defRPr>
            </a:lvl1pPr>
          </a:lstStyle>
          <a:p>
            <a:r>
              <a:rPr lang="en-US" dirty="0"/>
              <a:t>CLICK TO EDIT MASTER TITLE STYLE</a:t>
            </a:r>
          </a:p>
        </p:txBody>
      </p:sp>
      <p:sp>
        <p:nvSpPr>
          <p:cNvPr id="6" name="Text Placeholder 2"/>
          <p:cNvSpPr>
            <a:spLocks noGrp="1"/>
          </p:cNvSpPr>
          <p:nvPr>
            <p:ph idx="1" hasCustomPrompt="1"/>
          </p:nvPr>
        </p:nvSpPr>
        <p:spPr>
          <a:xfrm>
            <a:off x="5536453" y="3620597"/>
            <a:ext cx="3177897" cy="727512"/>
          </a:xfrm>
          <a:prstGeom prst="rect">
            <a:avLst/>
          </a:prstGeom>
        </p:spPr>
        <p:txBody>
          <a:bodyPr vert="horz" lIns="91440" tIns="45720" rIns="91440" bIns="45720" rtlCol="0">
            <a:normAutofit/>
          </a:bodyPr>
          <a:lstStyle>
            <a:lvl1pPr algn="r">
              <a:defRPr sz="1600" b="0" kern="1200" spc="50">
                <a:solidFill>
                  <a:srgbClr val="FFFFFF"/>
                </a:solidFill>
                <a:latin typeface="Arial"/>
                <a:cs typeface="Arial"/>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260516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9" name="Text Placeholder 2"/>
          <p:cNvSpPr>
            <a:spLocks noGrp="1"/>
          </p:cNvSpPr>
          <p:nvPr>
            <p:ph idx="1" hasCustomPrompt="1"/>
          </p:nvPr>
        </p:nvSpPr>
        <p:spPr>
          <a:xfrm>
            <a:off x="300554" y="2059742"/>
            <a:ext cx="8540206" cy="4066423"/>
          </a:xfrm>
          <a:prstGeom prst="rect">
            <a:avLst/>
          </a:prstGeom>
        </p:spPr>
        <p:txBody>
          <a:bodyPr vert="horz" lIns="91440" tIns="45720" rIns="91440" bIns="45720" rtlCol="0">
            <a:normAutofit/>
          </a:bodyPr>
          <a:lstStyle>
            <a:lvl1pPr>
              <a:defRPr sz="2400" b="1" i="0">
                <a:latin typeface="Arial"/>
                <a:cs typeface="Arial"/>
              </a:defRPr>
            </a:lvl1pPr>
            <a:lvl2pPr marL="0" indent="0">
              <a:buFontTx/>
              <a:buNone/>
              <a:defRPr sz="2400">
                <a:solidFill>
                  <a:schemeClr val="accent4"/>
                </a:solidFill>
                <a:latin typeface="Arial"/>
                <a:cs typeface="Arial"/>
              </a:defRPr>
            </a:lvl2pPr>
            <a:lvl3pPr marL="457200">
              <a:defRPr sz="2200">
                <a:solidFill>
                  <a:schemeClr val="accent4"/>
                </a:solidFill>
                <a:latin typeface="Arial"/>
                <a:cs typeface="Arial"/>
              </a:defRPr>
            </a:lvl3pPr>
            <a:lvl4pPr marL="914400">
              <a:defRPr sz="2200">
                <a:solidFill>
                  <a:schemeClr val="accent4"/>
                </a:solidFill>
                <a:latin typeface="Arial"/>
                <a:cs typeface="Arial"/>
              </a:defRPr>
            </a:lvl4pPr>
            <a:lvl5pPr marL="1371600">
              <a:defRPr sz="2000" baseline="0">
                <a:solidFill>
                  <a:schemeClr val="accent4"/>
                </a:solidFill>
                <a:latin typeface="Arial"/>
                <a:cs typeface="Arial"/>
              </a:defRPr>
            </a:lvl5pPr>
            <a:lvl6pPr marL="1828800">
              <a:defRPr sz="2000" baseline="0">
                <a:solidFill>
                  <a:schemeClr val="accent4"/>
                </a:solidFill>
                <a:latin typeface="Arial"/>
                <a:cs typeface="Arial"/>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5" name="Content Placeholder 3"/>
          <p:cNvSpPr>
            <a:spLocks noGrp="1"/>
          </p:cNvSpPr>
          <p:nvPr>
            <p:ph sz="half" idx="2" hasCustomPrompt="1"/>
          </p:nvPr>
        </p:nvSpPr>
        <p:spPr>
          <a:xfrm>
            <a:off x="246887" y="1743456"/>
            <a:ext cx="4105656" cy="3683000"/>
          </a:xfrm>
        </p:spPr>
        <p:txBody>
          <a:bodyPr/>
          <a:lstStyle>
            <a:lvl1pPr>
              <a:defRPr sz="2200" spc="10"/>
            </a:lvl1pPr>
            <a:lvl2pPr marL="0">
              <a:defRPr sz="2200" b="0" i="0" spc="0">
                <a:latin typeface="Arial"/>
                <a:cs typeface="Arial"/>
              </a:defRPr>
            </a:lvl2pPr>
            <a:lvl3pPr marL="457200">
              <a:defRPr sz="2200" b="0" i="0" spc="0">
                <a:latin typeface="Arial"/>
                <a:cs typeface="Arial"/>
              </a:defRPr>
            </a:lvl3pPr>
            <a:lvl4pPr marL="914400">
              <a:defRPr sz="2000" b="0" i="0" spc="0">
                <a:latin typeface="Arial"/>
                <a:cs typeface="Arial"/>
              </a:defRPr>
            </a:lvl4pPr>
            <a:lvl5pPr marL="1371600">
              <a:defRPr sz="2000" b="0" i="0" spc="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00016" y="1743456"/>
            <a:ext cx="4261104" cy="3683000"/>
          </a:xfrm>
        </p:spPr>
        <p:txBody>
          <a:bodyPr/>
          <a:lstStyle>
            <a:lvl1pPr>
              <a:defRPr sz="2200" spc="50"/>
            </a:lvl1pPr>
            <a:lvl2pPr marL="0">
              <a:defRPr sz="2200">
                <a:latin typeface="Arial"/>
                <a:cs typeface="Arial"/>
              </a:defRPr>
            </a:lvl2pPr>
            <a:lvl3pPr marL="457200">
              <a:defRPr sz="2200">
                <a:latin typeface="Arial"/>
                <a:cs typeface="Arial"/>
              </a:defRPr>
            </a:lvl3pPr>
            <a:lvl4pPr marL="914400">
              <a:defRPr sz="2000">
                <a:latin typeface="Arial"/>
                <a:cs typeface="Arial"/>
              </a:defRPr>
            </a:lvl4pPr>
            <a:lvl5pPr marL="1371600">
              <a:defRPr sz="2000">
                <a:latin typeface="Arial"/>
                <a:cs typeface="Arial"/>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Slide with Graphic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3300984" y="2060448"/>
            <a:ext cx="5477256" cy="3938016"/>
          </a:xfrm>
        </p:spPr>
        <p:txBody>
          <a:bodyPr>
            <a:normAutofit/>
          </a:bodyPr>
          <a:lstStyle>
            <a:lvl1pPr marL="0" indent="0">
              <a:buNone/>
              <a:defRPr sz="2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237744" y="2060448"/>
            <a:ext cx="2743200" cy="3938016"/>
          </a:xfrm>
        </p:spPr>
        <p:txBody>
          <a:bodyPr>
            <a:normAutofit/>
          </a:bodyPr>
          <a:lstStyle>
            <a:lvl1pPr marL="0" indent="0">
              <a:buNone/>
              <a:defRPr sz="2200" b="0" i="0">
                <a:latin typeface="Arial"/>
                <a:cs typeface="Arial"/>
              </a:defRPr>
            </a:lvl1pPr>
            <a:lvl2pPr marL="457200" indent="-342900">
              <a:buFont typeface="Arial" panose="020B0604020202020204" pitchFamily="34" charset="0"/>
              <a:buChar char="•"/>
              <a:defRPr sz="2000" b="0" i="0">
                <a:solidFill>
                  <a:schemeClr val="accent4"/>
                </a:solidFill>
                <a:latin typeface="Arial"/>
                <a:cs typeface="Arial"/>
              </a:defRPr>
            </a:lvl2pPr>
            <a:lvl3pPr marL="914400" indent="-342900">
              <a:buFont typeface="Arial" panose="020B0604020202020204" pitchFamily="34" charset="0"/>
              <a:buChar char="•"/>
              <a:defRPr sz="2000" b="0" i="0">
                <a:solidFill>
                  <a:schemeClr val="accent4"/>
                </a:solidFill>
                <a:latin typeface="Arial"/>
                <a:cs typeface="Arial"/>
              </a:defRPr>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a:p>
            <a:pPr lvl="1"/>
            <a:r>
              <a:rPr lang="zh-CN" altLang="en-US"/>
              <a:t>第二级</a:t>
            </a:r>
          </a:p>
          <a:p>
            <a:pPr lvl="2"/>
            <a:r>
              <a:rPr lang="zh-CN" altLang="en-US"/>
              <a:t>第三级</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Centere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744" y="0"/>
            <a:ext cx="8549640" cy="1584960"/>
          </a:xfrm>
        </p:spPr>
        <p:txBody>
          <a:bodyPr anchor="ctr" anchorCtr="0"/>
          <a:lstStyle>
            <a:lvl1pPr>
              <a:defRPr sz="3800" cap="all" baseline="0"/>
            </a:lvl1pPr>
          </a:lstStyle>
          <a:p>
            <a:r>
              <a:rPr lang="en-US" dirty="0"/>
              <a:t>CLICK TO EDIT MASTER TITLE STYLE</a:t>
            </a:r>
          </a:p>
        </p:txBody>
      </p:sp>
      <p:sp>
        <p:nvSpPr>
          <p:cNvPr id="3" name="Picture Placeholder 2"/>
          <p:cNvSpPr>
            <a:spLocks noGrp="1"/>
          </p:cNvSpPr>
          <p:nvPr>
            <p:ph type="pic" idx="1" hasCustomPrompt="1"/>
          </p:nvPr>
        </p:nvSpPr>
        <p:spPr>
          <a:xfrm>
            <a:off x="237744" y="2060448"/>
            <a:ext cx="8603016" cy="402012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MIT_SloanDome_30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554" y="6265439"/>
            <a:ext cx="646075" cy="501839"/>
          </a:xfrm>
          <a:prstGeom prst="rect">
            <a:avLst/>
          </a:prstGeom>
        </p:spPr>
      </p:pic>
      <p:sp>
        <p:nvSpPr>
          <p:cNvPr id="8" name="Rectangle 7"/>
          <p:cNvSpPr/>
          <p:nvPr/>
        </p:nvSpPr>
        <p:spPr>
          <a:xfrm>
            <a:off x="0" y="0"/>
            <a:ext cx="9144000" cy="1600200"/>
          </a:xfrm>
          <a:prstGeom prst="rect">
            <a:avLst/>
          </a:prstGeom>
          <a:solidFill>
            <a:srgbClr val="1B20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23293C"/>
              </a:solidFill>
            </a:endParaRPr>
          </a:p>
        </p:txBody>
      </p:sp>
      <p:sp>
        <p:nvSpPr>
          <p:cNvPr id="2" name="Title Placeholder 1"/>
          <p:cNvSpPr>
            <a:spLocks noGrp="1"/>
          </p:cNvSpPr>
          <p:nvPr>
            <p:ph type="title"/>
          </p:nvPr>
        </p:nvSpPr>
        <p:spPr>
          <a:xfrm>
            <a:off x="196052" y="0"/>
            <a:ext cx="8644708" cy="1597248"/>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300554" y="2059742"/>
            <a:ext cx="8540206" cy="4066423"/>
          </a:xfrm>
          <a:prstGeom prst="rect">
            <a:avLst/>
          </a:prstGeom>
        </p:spPr>
        <p:txBody>
          <a:bodyPr vert="horz" lIns="91440" tIns="45720" rIns="91440" bIns="4572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6356351"/>
            <a:ext cx="2133600" cy="365125"/>
          </a:xfrm>
          <a:prstGeom prst="rect">
            <a:avLst/>
          </a:prstGeom>
        </p:spPr>
        <p:txBody>
          <a:bodyPr vert="horz" lIns="91440" tIns="45720" rIns="91440" bIns="45720" rtlCol="0" anchor="ctr"/>
          <a:lstStyle>
            <a:lvl1pPr algn="r">
              <a:defRPr sz="1400">
                <a:solidFill>
                  <a:schemeClr val="accent4"/>
                </a:solidFill>
                <a:latin typeface="Arial"/>
                <a:cs typeface="Arial"/>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87" r:id="rId7"/>
    <p:sldLayoutId id="2147483674" r:id="rId8"/>
    <p:sldLayoutId id="2147483688" r:id="rId9"/>
    <p:sldLayoutId id="2147483690" r:id="rId10"/>
    <p:sldLayoutId id="2147483689" r:id="rId11"/>
    <p:sldLayoutId id="2147483691" r:id="rId12"/>
  </p:sldLayoutIdLst>
  <p:hf hdr="0" ftr="0" dt="0"/>
  <p:txStyles>
    <p:title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p:titleStyle>
    <p:bodyStyle>
      <a:lvl1pPr marL="0" indent="0" algn="l" defTabSz="457200" rtl="0" eaLnBrk="1" latinLnBrk="0" hangingPunct="1">
        <a:lnSpc>
          <a:spcPct val="110000"/>
        </a:lnSpc>
        <a:spcBef>
          <a:spcPct val="20000"/>
        </a:spcBef>
        <a:buFont typeface="Arial"/>
        <a:buNone/>
        <a:defRPr sz="2400" b="1" i="0" kern="1200" spc="0" baseline="0">
          <a:solidFill>
            <a:schemeClr val="accent4"/>
          </a:solidFill>
          <a:latin typeface="Arial"/>
          <a:ea typeface="+mn-ea"/>
          <a:cs typeface="Arial"/>
        </a:defRPr>
      </a:lvl1pPr>
      <a:lvl2pPr marL="0" marR="0" indent="0" algn="l" defTabSz="457200" rtl="0" eaLnBrk="1" fontAlgn="auto" latinLnBrk="0" hangingPunct="1">
        <a:lnSpc>
          <a:spcPct val="110000"/>
        </a:lnSpc>
        <a:spcBef>
          <a:spcPct val="20000"/>
        </a:spcBef>
        <a:spcAft>
          <a:spcPts val="0"/>
        </a:spcAft>
        <a:buClrTx/>
        <a:buSzTx/>
        <a:buFontTx/>
        <a:buNone/>
        <a:tabLst/>
        <a:defRPr sz="2400" b="0" i="0" kern="1200">
          <a:solidFill>
            <a:schemeClr val="accent4"/>
          </a:solidFill>
          <a:latin typeface="Arial"/>
          <a:ea typeface="+mn-ea"/>
          <a:cs typeface="Arial"/>
        </a:defRPr>
      </a:lvl2pPr>
      <a:lvl3pPr marL="4572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3pPr>
      <a:lvl4pPr marL="914400" indent="-228600" algn="l" defTabSz="457200" rtl="0" eaLnBrk="1" latinLnBrk="0" hangingPunct="1">
        <a:lnSpc>
          <a:spcPct val="110000"/>
        </a:lnSpc>
        <a:spcBef>
          <a:spcPct val="20000"/>
        </a:spcBef>
        <a:buFont typeface="Arial" panose="020B0604020202020204" pitchFamily="34" charset="0"/>
        <a:buChar char="•"/>
        <a:defRPr sz="2200" b="0" i="0" kern="1200">
          <a:solidFill>
            <a:schemeClr val="accent4"/>
          </a:solidFill>
          <a:latin typeface="Arial"/>
          <a:ea typeface="+mn-ea"/>
          <a:cs typeface="Arial"/>
        </a:defRPr>
      </a:lvl4pPr>
      <a:lvl5pPr marL="1371600" indent="-228600" algn="l" defTabSz="457200" rtl="0" eaLnBrk="1" latinLnBrk="0" hangingPunct="1">
        <a:lnSpc>
          <a:spcPct val="110000"/>
        </a:lnSpc>
        <a:spcBef>
          <a:spcPct val="20000"/>
        </a:spcBef>
        <a:buFont typeface="Arial" panose="020B0604020202020204" pitchFamily="34" charset="0"/>
        <a:buChar char="•"/>
        <a:defRPr sz="2000" b="0" i="0" kern="1200">
          <a:solidFill>
            <a:schemeClr val="accent4"/>
          </a:solidFill>
          <a:latin typeface="Arial"/>
          <a:ea typeface="+mn-ea"/>
          <a:cs typeface="Arial"/>
        </a:defRPr>
      </a:lvl5pPr>
      <a:lvl6pPr marL="1828800" indent="-228600" algn="l" defTabSz="457200" rtl="0" eaLnBrk="1" latinLnBrk="0" hangingPunct="1">
        <a:lnSpc>
          <a:spcPct val="110000"/>
        </a:lnSpc>
        <a:spcBef>
          <a:spcPct val="20000"/>
        </a:spcBef>
        <a:buFont typeface="Arial"/>
        <a:buChar char="•"/>
        <a:defRPr sz="2000" b="0" i="0" kern="1200">
          <a:solidFill>
            <a:schemeClr val="accent4"/>
          </a:solidFill>
          <a:latin typeface="Arial"/>
          <a:ea typeface="+mn-ea"/>
          <a:cs typeface="Arial"/>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6.xml"/><Relationship Id="rId2"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6" Type="http://schemas.openxmlformats.org/officeDocument/2006/relationships/image" Target="../media/image28.tiff"/><Relationship Id="rId7" Type="http://schemas.openxmlformats.org/officeDocument/2006/relationships/image" Target="../media/image29.tiff"/><Relationship Id="rId8" Type="http://schemas.openxmlformats.org/officeDocument/2006/relationships/image" Target="../media/image30.tiff"/><Relationship Id="rId9" Type="http://schemas.openxmlformats.org/officeDocument/2006/relationships/image" Target="../media/image31.tiff"/><Relationship Id="rId10" Type="http://schemas.openxmlformats.org/officeDocument/2006/relationships/image" Target="../media/image32.tiff"/><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eg"/><Relationship Id="rId3"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diagramData" Target="../diagrams/data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jpeg"/><Relationship Id="rId7" Type="http://schemas.openxmlformats.org/officeDocument/2006/relationships/image" Target="../media/image52.jpeg"/><Relationship Id="rId1" Type="http://schemas.openxmlformats.org/officeDocument/2006/relationships/slideLayout" Target="../slideLayouts/slideLayout6.xml"/><Relationship Id="rId2" Type="http://schemas.openxmlformats.org/officeDocument/2006/relationships/image" Target="../media/image4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49321"/>
            <a:ext cx="8193024" cy="4232953"/>
          </a:xfrm>
        </p:spPr>
        <p:txBody>
          <a:bodyPr/>
          <a:lstStyle/>
          <a:p>
            <a:r>
              <a:rPr lang="en-US" sz="3000" cap="none" dirty="0"/>
              <a:t/>
            </a:r>
            <a:br>
              <a:rPr lang="en-US" sz="3000" cap="none" dirty="0"/>
            </a:br>
            <a:r>
              <a:rPr lang="en-US" sz="3000" cap="none" dirty="0"/>
              <a:t>Investment Strategies to Mitigate Sequence of Return Risk</a:t>
            </a:r>
            <a:r>
              <a:rPr lang="en-US" sz="3600" cap="none" dirty="0"/>
              <a:t/>
            </a:r>
            <a:br>
              <a:rPr lang="en-US" sz="3600" cap="none" dirty="0"/>
            </a:br>
            <a:r>
              <a:rPr lang="en-US" sz="3200" cap="none" dirty="0"/>
              <a:t/>
            </a:r>
            <a:br>
              <a:rPr lang="en-US" sz="3200" cap="none" dirty="0"/>
            </a:br>
            <a:r>
              <a:rPr lang="en-US" sz="2000" cap="none" dirty="0"/>
              <a:t>Sponsor: T. Rowe Price</a:t>
            </a:r>
            <a:br>
              <a:rPr lang="en-US" sz="2000" cap="none" dirty="0"/>
            </a:br>
            <a:r>
              <a:rPr lang="en-US" sz="2400" cap="none" dirty="0"/>
              <a:t/>
            </a:r>
            <a:br>
              <a:rPr lang="en-US" sz="2400" cap="none" dirty="0"/>
            </a:br>
            <a:r>
              <a:rPr lang="en-US" sz="2400" cap="none" dirty="0"/>
              <a:t/>
            </a:r>
            <a:br>
              <a:rPr lang="en-US" sz="2400" cap="none" dirty="0"/>
            </a:br>
            <a:r>
              <a:rPr lang="en-US" sz="3600" dirty="0"/>
              <a:t/>
            </a:r>
            <a:br>
              <a:rPr lang="en-US" sz="3600" dirty="0"/>
            </a:br>
            <a:r>
              <a:rPr lang="en-US" sz="1400" cap="none" dirty="0"/>
              <a:t>November 29th, 2018</a:t>
            </a:r>
            <a:br>
              <a:rPr lang="en-US" sz="1400" cap="none" dirty="0"/>
            </a:br>
            <a:r>
              <a:rPr lang="en-US" sz="1400" cap="none" dirty="0"/>
              <a:t>Massachusetts Institute of Technology</a:t>
            </a:r>
          </a:p>
        </p:txBody>
      </p:sp>
      <p:sp>
        <p:nvSpPr>
          <p:cNvPr id="5" name="Content Placeholder 4"/>
          <p:cNvSpPr>
            <a:spLocks noGrp="1"/>
          </p:cNvSpPr>
          <p:nvPr>
            <p:ph idx="1"/>
          </p:nvPr>
        </p:nvSpPr>
        <p:spPr>
          <a:xfrm>
            <a:off x="4196994" y="4875088"/>
            <a:ext cx="4677616" cy="1461507"/>
          </a:xfrm>
        </p:spPr>
        <p:txBody>
          <a:bodyPr/>
          <a:lstStyle/>
          <a:p>
            <a:pPr>
              <a:lnSpc>
                <a:spcPct val="150000"/>
              </a:lnSpc>
            </a:pPr>
            <a:r>
              <a:rPr lang="en-US" sz="1400" dirty="0"/>
              <a:t>Chen Fan, Ellie Liu</a:t>
            </a:r>
            <a:r>
              <a:rPr lang="en-US" sz="1400"/>
              <a:t>, Haocheng </a:t>
            </a:r>
            <a:r>
              <a:rPr lang="en-US" sz="1400" dirty="0"/>
              <a:t>Tang, Jonathan Martinez, Rachel Chen, Viktor Hermann</a:t>
            </a:r>
          </a:p>
          <a:p>
            <a:endParaRPr lang="en-US" dirty="0"/>
          </a:p>
          <a:p>
            <a:endParaRPr lang="en-US" dirty="0"/>
          </a:p>
          <a:p>
            <a:endParaRPr lang="en-US" dirty="0"/>
          </a:p>
        </p:txBody>
      </p:sp>
    </p:spTree>
    <p:extLst>
      <p:ext uri="{BB962C8B-B14F-4D97-AF65-F5344CB8AC3E}">
        <p14:creationId xmlns:p14="http://schemas.microsoft.com/office/powerpoint/2010/main" val="2188248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10</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utility Coverage Ratio</a:t>
            </a:r>
            <a:br>
              <a:rPr lang="en-US" dirty="0"/>
            </a:br>
            <a:endParaRPr lang="en-US" b="0" i="1" cap="none" dirty="0">
              <a:solidFill>
                <a:schemeClr val="tx1"/>
              </a:solidFill>
            </a:endParaRPr>
          </a:p>
        </p:txBody>
      </p:sp>
      <p:sp>
        <p:nvSpPr>
          <p:cNvPr id="7" name="TextBox 6"/>
          <p:cNvSpPr txBox="1"/>
          <p:nvPr/>
        </p:nvSpPr>
        <p:spPr>
          <a:xfrm>
            <a:off x="342900" y="1777805"/>
            <a:ext cx="8458200" cy="584775"/>
          </a:xfrm>
          <a:prstGeom prst="rect">
            <a:avLst/>
          </a:prstGeom>
          <a:noFill/>
        </p:spPr>
        <p:txBody>
          <a:bodyPr wrap="square" rtlCol="0">
            <a:spAutoFit/>
          </a:bodyPr>
          <a:lstStyle/>
          <a:p>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maximization</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 </a:t>
            </a:r>
            <a:r>
              <a:rPr lang="de-DE" sz="1600" dirty="0" err="1">
                <a:solidFill>
                  <a:srgbClr val="323C47"/>
                </a:solidFill>
                <a:latin typeface="Arial" charset="0"/>
              </a:rPr>
              <a:t>kinked</a:t>
            </a:r>
            <a:r>
              <a:rPr lang="de-DE" sz="1600" dirty="0">
                <a:solidFill>
                  <a:srgbClr val="323C47"/>
                </a:solidFill>
                <a:latin typeface="Arial" charset="0"/>
              </a:rPr>
              <a:t> </a:t>
            </a:r>
            <a:r>
              <a:rPr lang="de-DE" sz="1600" dirty="0" err="1">
                <a:solidFill>
                  <a:srgbClr val="323C47"/>
                </a:solidFill>
                <a:latin typeface="Arial" charset="0"/>
              </a:rPr>
              <a:t>utility</a:t>
            </a:r>
            <a:r>
              <a:rPr lang="de-DE" sz="1600" dirty="0">
                <a:solidFill>
                  <a:srgbClr val="323C47"/>
                </a:solidFill>
                <a:latin typeface="Arial" charset="0"/>
              </a:rPr>
              <a:t> </a:t>
            </a:r>
            <a:r>
              <a:rPr lang="de-DE" sz="1600" dirty="0" err="1">
                <a:solidFill>
                  <a:srgbClr val="323C47"/>
                </a:solidFill>
                <a:latin typeface="Arial" charset="0"/>
              </a:rPr>
              <a:t>function</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additional marginal </a:t>
            </a:r>
            <a:r>
              <a:rPr lang="de-DE" sz="1600" dirty="0" err="1">
                <a:solidFill>
                  <a:srgbClr val="323C47"/>
                </a:solidFill>
                <a:latin typeface="Arial" charset="0"/>
              </a:rPr>
              <a:t>utilitity</a:t>
            </a:r>
            <a:r>
              <a:rPr lang="de-DE" sz="1600" dirty="0">
                <a:solidFill>
                  <a:srgbClr val="323C47"/>
                </a:solidFill>
                <a:latin typeface="Arial" charset="0"/>
              </a:rPr>
              <a:t> </a:t>
            </a:r>
            <a:r>
              <a:rPr lang="de-DE" sz="1600" dirty="0" err="1">
                <a:solidFill>
                  <a:srgbClr val="323C47"/>
                </a:solidFill>
                <a:latin typeface="Arial" charset="0"/>
              </a:rPr>
              <a:t>is</a:t>
            </a:r>
            <a:r>
              <a:rPr lang="de-DE" sz="1600" dirty="0">
                <a:solidFill>
                  <a:srgbClr val="323C47"/>
                </a:solidFill>
                <a:latin typeface="Arial" charset="0"/>
              </a:rPr>
              <a:t> </a:t>
            </a:r>
            <a:r>
              <a:rPr lang="de-DE" sz="1600" dirty="0" err="1">
                <a:solidFill>
                  <a:srgbClr val="323C47"/>
                </a:solidFill>
                <a:latin typeface="Arial" charset="0"/>
              </a:rPr>
              <a:t>much</a:t>
            </a:r>
            <a:r>
              <a:rPr lang="de-DE" sz="1600" dirty="0">
                <a:solidFill>
                  <a:srgbClr val="323C47"/>
                </a:solidFill>
                <a:latin typeface="Arial" charset="0"/>
              </a:rPr>
              <a:t> </a:t>
            </a:r>
            <a:r>
              <a:rPr lang="de-DE" sz="1600" dirty="0" err="1">
                <a:solidFill>
                  <a:srgbClr val="323C47"/>
                </a:solidFill>
                <a:latin typeface="Arial" charset="0"/>
              </a:rPr>
              <a:t>higher</a:t>
            </a:r>
            <a:r>
              <a:rPr lang="de-DE" sz="1600" dirty="0">
                <a:solidFill>
                  <a:srgbClr val="323C47"/>
                </a:solidFill>
                <a:latin typeface="Arial" charset="0"/>
              </a:rPr>
              <a:t> </a:t>
            </a:r>
            <a:r>
              <a:rPr lang="de-DE" sz="1600" dirty="0" err="1">
                <a:solidFill>
                  <a:srgbClr val="323C47"/>
                </a:solidFill>
                <a:latin typeface="Arial" charset="0"/>
              </a:rPr>
              <a:t>if</a:t>
            </a:r>
            <a:r>
              <a:rPr lang="de-DE" sz="1600" dirty="0">
                <a:solidFill>
                  <a:srgbClr val="323C47"/>
                </a:solidFill>
                <a:latin typeface="Arial" charset="0"/>
              </a:rPr>
              <a:t> </a:t>
            </a:r>
            <a:r>
              <a:rPr lang="de-DE" sz="1600" dirty="0" err="1">
                <a:solidFill>
                  <a:srgbClr val="323C47"/>
                </a:solidFill>
                <a:latin typeface="Arial" charset="0"/>
              </a:rPr>
              <a:t>we</a:t>
            </a:r>
            <a:r>
              <a:rPr lang="de-DE" sz="1600" dirty="0">
                <a:solidFill>
                  <a:srgbClr val="323C47"/>
                </a:solidFill>
                <a:latin typeface="Arial" charset="0"/>
              </a:rPr>
              <a:t> do not </a:t>
            </a:r>
            <a:r>
              <a:rPr lang="de-DE" sz="1600" dirty="0" err="1">
                <a:solidFill>
                  <a:srgbClr val="323C47"/>
                </a:solidFill>
                <a:latin typeface="Arial" charset="0"/>
              </a:rPr>
              <a:t>fully</a:t>
            </a:r>
            <a:r>
              <a:rPr lang="de-DE" sz="1600" dirty="0">
                <a:solidFill>
                  <a:srgbClr val="323C47"/>
                </a:solidFill>
                <a:latin typeface="Arial" charset="0"/>
              </a:rPr>
              <a:t> </a:t>
            </a:r>
            <a:r>
              <a:rPr lang="de-DE" sz="1600" dirty="0" err="1">
                <a:solidFill>
                  <a:srgbClr val="323C47"/>
                </a:solidFill>
                <a:latin typeface="Arial" charset="0"/>
              </a:rPr>
              <a:t>cover</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estimated</a:t>
            </a:r>
            <a:r>
              <a:rPr lang="de-DE" sz="1600" dirty="0">
                <a:solidFill>
                  <a:srgbClr val="323C47"/>
                </a:solidFill>
                <a:latin typeface="Arial" charset="0"/>
              </a:rPr>
              <a:t> </a:t>
            </a:r>
            <a:r>
              <a:rPr lang="de-DE" sz="1600" dirty="0" err="1">
                <a:solidFill>
                  <a:srgbClr val="323C47"/>
                </a:solidFill>
                <a:latin typeface="Arial" charset="0"/>
              </a:rPr>
              <a:t>lifetime</a:t>
            </a:r>
            <a:r>
              <a:rPr lang="de-DE" sz="1600" dirty="0">
                <a:solidFill>
                  <a:srgbClr val="323C47"/>
                </a:solidFill>
                <a:latin typeface="Arial" charset="0"/>
              </a:rPr>
              <a:t>.</a:t>
            </a:r>
            <a:endParaRPr lang="en-US" sz="1600" dirty="0">
              <a:solidFill>
                <a:srgbClr val="323C47"/>
              </a:solidFill>
              <a:latin typeface="Arial" charset="0"/>
            </a:endParaRPr>
          </a:p>
        </p:txBody>
      </p:sp>
      <mc:AlternateContent xmlns:mc="http://schemas.openxmlformats.org/markup-compatibility/2006" xmlns:a14="http://schemas.microsoft.com/office/drawing/2010/main">
        <mc:Choice Requires="a14">
          <p:sp>
            <p:nvSpPr>
              <p:cNvPr id="10" name="TextBox 9"/>
              <p:cNvSpPr txBox="1"/>
              <p:nvPr/>
            </p:nvSpPr>
            <p:spPr>
              <a:xfrm>
                <a:off x="339418" y="2702735"/>
                <a:ext cx="4255994" cy="14250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b="0" i="1" smtClean="0">
                          <a:solidFill>
                            <a:srgbClr val="323C47"/>
                          </a:solidFill>
                          <a:latin typeface="Cambria Math" charset="0"/>
                        </a:rPr>
                        <m:t>𝑈</m:t>
                      </m:r>
                      <m:r>
                        <a:rPr lang="de-DE" b="0" i="1" smtClean="0">
                          <a:solidFill>
                            <a:srgbClr val="323C47"/>
                          </a:solidFill>
                          <a:latin typeface="Cambria Math" charset="0"/>
                        </a:rPr>
                        <m:t>(</m:t>
                      </m:r>
                      <m:r>
                        <a:rPr lang="de-DE" b="0" i="1" smtClean="0">
                          <a:solidFill>
                            <a:srgbClr val="323C47"/>
                          </a:solidFill>
                          <a:latin typeface="Cambria Math" charset="0"/>
                        </a:rPr>
                        <m:t>𝐶</m:t>
                      </m:r>
                      <m:r>
                        <a:rPr lang="de-DE" b="0" i="1" smtClean="0">
                          <a:solidFill>
                            <a:srgbClr val="323C47"/>
                          </a:solidFill>
                          <a:latin typeface="Cambria Math" charset="0"/>
                        </a:rPr>
                        <m:t>)=</m:t>
                      </m:r>
                      <m:d>
                        <m:dPr>
                          <m:begChr m:val="{"/>
                          <m:endChr m:val=""/>
                          <m:ctrlPr>
                            <a:rPr lang="cs-CZ" b="0" i="1" smtClean="0">
                              <a:solidFill>
                                <a:srgbClr val="323C47"/>
                              </a:solidFill>
                              <a:latin typeface="Cambria Math" charset="0"/>
                            </a:rPr>
                          </m:ctrlPr>
                        </m:dPr>
                        <m:e>
                          <m:eqArr>
                            <m:eqArrPr>
                              <m:ctrlPr>
                                <a:rPr lang="cs-CZ" b="0" i="1" smtClean="0">
                                  <a:solidFill>
                                    <a:srgbClr val="323C47"/>
                                  </a:solidFill>
                                  <a:latin typeface="Cambria Math" charset="0"/>
                                </a:rPr>
                              </m:ctrlPr>
                            </m:eqArrPr>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𝐶</m:t>
                                      </m:r>
                                    </m:e>
                                    <m:sup>
                                      <m:r>
                                        <a:rPr lang="de-DE" b="0" i="1" smtClean="0">
                                          <a:solidFill>
                                            <a:srgbClr val="323C47"/>
                                          </a:solidFill>
                                          <a:latin typeface="Cambria Math" charset="0"/>
                                        </a:rPr>
                                        <m:t>1 −</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de-DE" b="0" i="1" smtClean="0">
                                  <a:solidFill>
                                    <a:srgbClr val="323C47"/>
                                  </a:solidFill>
                                  <a:latin typeface="Cambria Math" charset="0"/>
                                  <a:ea typeface="Cambria Math" charset="0"/>
                                  <a:cs typeface="Cambria Math" charset="0"/>
                                </a:rPr>
                                <m:t>≥1</m:t>
                              </m:r>
                            </m:e>
                            <m:e>
                              <m:f>
                                <m:fPr>
                                  <m:ctrlPr>
                                    <a:rPr lang="bg-BG" b="0" i="1" smtClean="0">
                                      <a:solidFill>
                                        <a:srgbClr val="323C47"/>
                                      </a:solidFill>
                                      <a:latin typeface="Cambria Math" charset="0"/>
                                    </a:rPr>
                                  </m:ctrlPr>
                                </m:fPr>
                                <m:num>
                                  <m:sSup>
                                    <m:sSupPr>
                                      <m:ctrlPr>
                                        <a:rPr lang="bg-BG" b="0" i="1" smtClean="0">
                                          <a:solidFill>
                                            <a:srgbClr val="323C47"/>
                                          </a:solidFill>
                                          <a:latin typeface="Cambria Math" charset="0"/>
                                        </a:rPr>
                                      </m:ctrlPr>
                                    </m:sSupPr>
                                    <m:e>
                                      <m:r>
                                        <a:rPr lang="de-DE" b="0" i="1" smtClean="0">
                                          <a:solidFill>
                                            <a:srgbClr val="323C47"/>
                                          </a:solidFill>
                                          <a:latin typeface="Cambria Math" charset="0"/>
                                        </a:rPr>
                                        <m:t>1</m:t>
                                      </m:r>
                                    </m:e>
                                    <m:sup>
                                      <m:r>
                                        <a:rPr lang="de-DE" b="0" i="1" smtClean="0">
                                          <a:solidFill>
                                            <a:srgbClr val="323C47"/>
                                          </a:solidFill>
                                          <a:latin typeface="Cambria Math" charset="0"/>
                                        </a:rPr>
                                        <m:t>1−</m:t>
                                      </m:r>
                                      <m:r>
                                        <a:rPr lang="de-DE" b="0" i="1" smtClean="0">
                                          <a:solidFill>
                                            <a:srgbClr val="323C47"/>
                                          </a:solidFill>
                                          <a:latin typeface="Cambria Math" charset="0"/>
                                        </a:rPr>
                                        <m:t>𝛾</m:t>
                                      </m:r>
                                    </m:sup>
                                  </m:sSup>
                                  <m:r>
                                    <a:rPr lang="de-DE" b="0" i="1" smtClean="0">
                                      <a:solidFill>
                                        <a:srgbClr val="323C47"/>
                                      </a:solidFill>
                                      <a:latin typeface="Cambria Math" charset="0"/>
                                    </a:rPr>
                                    <m:t>−1</m:t>
                                  </m:r>
                                </m:num>
                                <m:den>
                                  <m:r>
                                    <a:rPr lang="de-DE" b="0" i="1" smtClean="0">
                                      <a:solidFill>
                                        <a:srgbClr val="323C47"/>
                                      </a:solidFill>
                                      <a:latin typeface="Cambria Math" charset="0"/>
                                    </a:rPr>
                                    <m:t>1−</m:t>
                                  </m:r>
                                  <m:r>
                                    <a:rPr lang="de-DE" b="0" i="1" smtClean="0">
                                      <a:solidFill>
                                        <a:srgbClr val="323C47"/>
                                      </a:solidFill>
                                      <a:latin typeface="Cambria Math" charset="0"/>
                                    </a:rPr>
                                    <m:t>𝛾</m:t>
                                  </m:r>
                                </m:den>
                              </m:f>
                              <m:r>
                                <a:rPr lang="de-DE" b="0" i="1" smtClean="0">
                                  <a:solidFill>
                                    <a:srgbClr val="323C47"/>
                                  </a:solidFill>
                                  <a:latin typeface="Cambria Math" charset="0"/>
                                </a:rPr>
                                <m:t>−</m:t>
                              </m:r>
                              <m:r>
                                <a:rPr lang="de-DE" b="0" i="1" smtClean="0">
                                  <a:solidFill>
                                    <a:srgbClr val="323C47"/>
                                  </a:solidFill>
                                  <a:latin typeface="Cambria Math" charset="0"/>
                                </a:rPr>
                                <m:t>𝜆</m:t>
                              </m:r>
                              <m:d>
                                <m:dPr>
                                  <m:ctrlPr>
                                    <a:rPr lang="de-DE" b="0" i="1" smtClean="0">
                                      <a:solidFill>
                                        <a:srgbClr val="323C47"/>
                                      </a:solidFill>
                                      <a:latin typeface="Cambria Math" charset="0"/>
                                    </a:rPr>
                                  </m:ctrlPr>
                                </m:dPr>
                                <m:e>
                                  <m:r>
                                    <a:rPr lang="de-DE" b="0" i="1" smtClean="0">
                                      <a:solidFill>
                                        <a:srgbClr val="323C47"/>
                                      </a:solidFill>
                                      <a:latin typeface="Cambria Math" charset="0"/>
                                    </a:rPr>
                                    <m:t>1−</m:t>
                                  </m:r>
                                  <m:r>
                                    <a:rPr lang="de-DE" b="0" i="1" smtClean="0">
                                      <a:solidFill>
                                        <a:srgbClr val="323C47"/>
                                      </a:solidFill>
                                      <a:latin typeface="Cambria Math" charset="0"/>
                                    </a:rPr>
                                    <m:t>𝐶</m:t>
                                  </m:r>
                                </m:e>
                              </m:d>
                              <m:r>
                                <a:rPr lang="de-DE" b="0" i="1" smtClean="0">
                                  <a:solidFill>
                                    <a:srgbClr val="323C47"/>
                                  </a:solidFill>
                                  <a:latin typeface="Cambria Math" charset="0"/>
                                </a:rPr>
                                <m:t>  </m:t>
                              </m:r>
                              <m:r>
                                <a:rPr lang="de-DE" b="0" i="1" smtClean="0">
                                  <a:solidFill>
                                    <a:srgbClr val="323C47"/>
                                  </a:solidFill>
                                  <a:latin typeface="Cambria Math" charset="0"/>
                                </a:rPr>
                                <m:t>𝑓𝑜𝑟</m:t>
                              </m:r>
                              <m:r>
                                <a:rPr lang="de-DE" b="0" i="1" smtClean="0">
                                  <a:solidFill>
                                    <a:srgbClr val="323C47"/>
                                  </a:solidFill>
                                  <a:latin typeface="Cambria Math" charset="0"/>
                                </a:rPr>
                                <m:t> </m:t>
                              </m:r>
                              <m:r>
                                <a:rPr lang="de-DE" b="0" i="1" smtClean="0">
                                  <a:solidFill>
                                    <a:srgbClr val="323C47"/>
                                  </a:solidFill>
                                  <a:latin typeface="Cambria Math" charset="0"/>
                                </a:rPr>
                                <m:t>𝐶</m:t>
                              </m:r>
                              <m:r>
                                <a:rPr lang="hr-HR" b="0" i="1" smtClean="0">
                                  <a:solidFill>
                                    <a:srgbClr val="323C47"/>
                                  </a:solidFill>
                                  <a:latin typeface="Cambria Math" charset="0"/>
                                  <a:ea typeface="Cambria Math" charset="0"/>
                                  <a:cs typeface="Cambria Math" charset="0"/>
                                </a:rPr>
                                <m:t>&lt;</m:t>
                              </m:r>
                              <m:r>
                                <a:rPr lang="de-DE" b="0" i="1" smtClean="0">
                                  <a:solidFill>
                                    <a:srgbClr val="323C47"/>
                                  </a:solidFill>
                                  <a:latin typeface="Cambria Math" charset="0"/>
                                  <a:ea typeface="Cambria Math" charset="0"/>
                                  <a:cs typeface="Cambria Math" charset="0"/>
                                </a:rPr>
                                <m:t>1</m:t>
                              </m:r>
                            </m:e>
                          </m:eqArr>
                        </m:e>
                      </m:d>
                    </m:oMath>
                  </m:oMathPara>
                </a14:m>
                <a:endParaRPr lang="en-US" dirty="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39418" y="2702735"/>
                <a:ext cx="4255994" cy="142507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2900" y="4293752"/>
                <a:ext cx="4011555" cy="1077218"/>
              </a:xfrm>
              <a:prstGeom prst="rect">
                <a:avLst/>
              </a:prstGeom>
              <a:noFill/>
            </p:spPr>
            <p:txBody>
              <a:bodyPr wrap="square" rtlCol="0">
                <a:spAutoFit/>
              </a:bodyPr>
              <a:lstStyle/>
              <a:p>
                <a:r>
                  <a:rPr lang="de-DE" sz="1600" dirty="0">
                    <a:solidFill>
                      <a:srgbClr val="323C47"/>
                    </a:solidFill>
                    <a:latin typeface="Arial" charset="0"/>
                  </a:rPr>
                  <a:t>where </a:t>
                </a:r>
                <a:r>
                  <a:rPr lang="de-DE" sz="1600" i="1" dirty="0">
                    <a:solidFill>
                      <a:srgbClr val="323C47"/>
                    </a:solidFill>
                    <a:latin typeface="Arial" charset="0"/>
                  </a:rPr>
                  <a:t>C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coverage</a:t>
                </a:r>
                <a:r>
                  <a:rPr lang="de-DE" sz="1600" dirty="0">
                    <a:solidFill>
                      <a:srgbClr val="323C47"/>
                    </a:solidFill>
                    <a:latin typeface="Arial" charset="0"/>
                  </a:rPr>
                  <a:t> </a:t>
                </a:r>
                <a:r>
                  <a:rPr lang="de-DE" sz="1600" dirty="0" err="1">
                    <a:solidFill>
                      <a:srgbClr val="323C47"/>
                    </a:solidFill>
                    <a:latin typeface="Arial" charset="0"/>
                  </a:rPr>
                  <a:t>ratio</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𝛾</m:t>
                    </m:r>
                  </m:oMath>
                </a14:m>
                <a:r>
                  <a:rPr lang="de-DE" sz="1600" dirty="0">
                    <a:solidFill>
                      <a:srgbClr val="323C47"/>
                    </a:solidFill>
                    <a:latin typeface="Arial" charset="0"/>
                  </a:rPr>
                  <a:t> </a:t>
                </a:r>
                <a:r>
                  <a:rPr lang="de-DE" sz="1600" dirty="0" err="1">
                    <a:solidFill>
                      <a:srgbClr val="323C47"/>
                    </a:solidFill>
                    <a:latin typeface="Arial" charset="0"/>
                  </a:rPr>
                  <a:t>denotes</a:t>
                </a:r>
                <a:r>
                  <a:rPr lang="de-DE" sz="1600" dirty="0">
                    <a:solidFill>
                      <a:srgbClr val="323C47"/>
                    </a:solidFill>
                    <a:latin typeface="Arial" charset="0"/>
                  </a:rPr>
                  <a:t> </a:t>
                </a:r>
                <a:r>
                  <a:rPr lang="de-DE" sz="1600" dirty="0" err="1">
                    <a:solidFill>
                      <a:srgbClr val="323C47"/>
                    </a:solidFill>
                    <a:latin typeface="Arial" charset="0"/>
                  </a:rPr>
                  <a:t>the</a:t>
                </a:r>
                <a:r>
                  <a:rPr lang="de-DE" sz="1600" dirty="0">
                    <a:solidFill>
                      <a:srgbClr val="323C47"/>
                    </a:solidFill>
                    <a:latin typeface="Arial" charset="0"/>
                  </a:rPr>
                  <a:t> </a:t>
                </a:r>
                <a:r>
                  <a:rPr lang="de-DE" sz="1600" dirty="0" err="1">
                    <a:solidFill>
                      <a:srgbClr val="323C47"/>
                    </a:solidFill>
                    <a:latin typeface="Arial" charset="0"/>
                  </a:rPr>
                  <a:t>risk</a:t>
                </a:r>
                <a:r>
                  <a:rPr lang="de-DE" sz="1600" dirty="0">
                    <a:solidFill>
                      <a:srgbClr val="323C47"/>
                    </a:solidFill>
                    <a:latin typeface="Arial" charset="0"/>
                  </a:rPr>
                  <a:t>-aversion </a:t>
                </a:r>
                <a:r>
                  <a:rPr lang="de-DE" sz="1600" dirty="0" err="1">
                    <a:solidFill>
                      <a:srgbClr val="323C47"/>
                    </a:solidFill>
                    <a:latin typeface="Arial" charset="0"/>
                  </a:rPr>
                  <a:t>and</a:t>
                </a:r>
                <a:r>
                  <a:rPr lang="de-DE" sz="1600" dirty="0">
                    <a:solidFill>
                      <a:srgbClr val="323C47"/>
                    </a:solidFill>
                    <a:latin typeface="Arial" charset="0"/>
                  </a:rPr>
                  <a:t> </a:t>
                </a:r>
                <a14:m>
                  <m:oMath xmlns:m="http://schemas.openxmlformats.org/officeDocument/2006/math">
                    <m:r>
                      <a:rPr lang="de-DE" sz="1600" i="1">
                        <a:solidFill>
                          <a:srgbClr val="323C47"/>
                        </a:solidFill>
                        <a:latin typeface="Cambria Math" charset="0"/>
                      </a:rPr>
                      <m:t>𝜆</m:t>
                    </m:r>
                  </m:oMath>
                </a14:m>
                <a:r>
                  <a:rPr lang="de-DE" sz="1600" dirty="0">
                    <a:solidFill>
                      <a:srgbClr val="323C47"/>
                    </a:solidFill>
                    <a:latin typeface="Arial" charset="0"/>
                  </a:rPr>
                  <a:t> denotes the additional utility we have from 0.1 more coverage ratio. </a:t>
                </a:r>
                <a:endParaRPr lang="en-US" sz="1600" dirty="0">
                  <a:solidFill>
                    <a:srgbClr val="323C47"/>
                  </a:solidFill>
                  <a:latin typeface="Arial"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2900" y="4293752"/>
                <a:ext cx="4011555" cy="1077218"/>
              </a:xfrm>
              <a:prstGeom prst="rect">
                <a:avLst/>
              </a:prstGeom>
              <a:blipFill rotWithShape="0">
                <a:blip r:embed="rId3"/>
                <a:stretch>
                  <a:fillRect l="-760" t="-1695" b="-6215"/>
                </a:stretch>
              </a:blipFill>
            </p:spPr>
            <p:txBody>
              <a:bodyPr/>
              <a:lstStyle/>
              <a:p>
                <a:r>
                  <a:rPr lang="en-US">
                    <a:noFill/>
                  </a:rPr>
                  <a:t> </a:t>
                </a:r>
              </a:p>
            </p:txBody>
          </p:sp>
        </mc:Fallback>
      </mc:AlternateContent>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3" name="TextBox 2"/>
          <p:cNvSpPr txBox="1"/>
          <p:nvPr/>
        </p:nvSpPr>
        <p:spPr>
          <a:xfrm>
            <a:off x="4354455" y="2564236"/>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607" y="2718355"/>
            <a:ext cx="4158493" cy="3205259"/>
          </a:xfrm>
          <a:prstGeom prst="rect">
            <a:avLst/>
          </a:prstGeom>
        </p:spPr>
      </p:pic>
      <p:cxnSp>
        <p:nvCxnSpPr>
          <p:cNvPr id="13" name="Straight Connector 12">
            <a:extLst>
              <a:ext uri="{FF2B5EF4-FFF2-40B4-BE49-F238E27FC236}">
                <a16:creationId xmlns:a16="http://schemas.microsoft.com/office/drawing/2014/main" xmlns="" id="{C6F1EF49-1225-47F2-B1C7-921D25D081C2}"/>
              </a:ext>
            </a:extLst>
          </p:cNvPr>
          <p:cNvCxnSpPr/>
          <p:nvPr/>
        </p:nvCxnSpPr>
        <p:spPr>
          <a:xfrm>
            <a:off x="356616" y="2428076"/>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347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11</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a:t>
            </a:r>
            <a:r>
              <a:rPr lang="de-DE" sz="2400" b="1" dirty="0" err="1">
                <a:solidFill>
                  <a:srgbClr val="A42036"/>
                </a:solidFill>
              </a:rPr>
              <a:t>Static</a:t>
            </a:r>
            <a:r>
              <a:rPr lang="de-DE" sz="2400" b="1" dirty="0">
                <a:solidFill>
                  <a:srgbClr val="A42036"/>
                </a:solidFill>
              </a:rPr>
              <a:t>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97121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12</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Approach and Assumptions</a:t>
            </a:r>
            <a:br>
              <a:rPr lang="en-US" dirty="0"/>
            </a:br>
            <a:endParaRPr lang="en-US" b="0" i="1" cap="none" dirty="0">
              <a:solidFill>
                <a:schemeClr val="tx1"/>
              </a:solidFill>
            </a:endParaRPr>
          </a:p>
        </p:txBody>
      </p:sp>
      <p:grpSp>
        <p:nvGrpSpPr>
          <p:cNvPr id="21" name="Group 20"/>
          <p:cNvGrpSpPr/>
          <p:nvPr/>
        </p:nvGrpSpPr>
        <p:grpSpPr>
          <a:xfrm>
            <a:off x="237744" y="1714555"/>
            <a:ext cx="8458200" cy="400110"/>
            <a:chOff x="342900" y="1812131"/>
            <a:chExt cx="8458200" cy="400110"/>
          </a:xfrm>
        </p:grpSpPr>
        <p:sp>
          <p:nvSpPr>
            <p:cNvPr id="22" name="TextBox 21"/>
            <p:cNvSpPr txBox="1"/>
            <p:nvPr/>
          </p:nvSpPr>
          <p:spPr>
            <a:xfrm>
              <a:off x="342900" y="1812131"/>
              <a:ext cx="8458200" cy="400110"/>
            </a:xfrm>
            <a:prstGeom prst="rect">
              <a:avLst/>
            </a:prstGeom>
            <a:noFill/>
          </p:spPr>
          <p:txBody>
            <a:bodyPr wrap="square" rtlCol="0">
              <a:spAutoFit/>
            </a:bodyPr>
            <a:lstStyle/>
            <a:p>
              <a:r>
                <a:rPr lang="en-US" sz="2000" dirty="0">
                  <a:solidFill>
                    <a:srgbClr val="323C47"/>
                  </a:solidFill>
                  <a:latin typeface="Arial" charset="0"/>
                </a:rPr>
                <a:t>Assumptions</a:t>
              </a:r>
            </a:p>
          </p:txBody>
        </p:sp>
        <p:cxnSp>
          <p:nvCxnSpPr>
            <p:cNvPr id="23" name="Straight Connector 22"/>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3145940" y="6464983"/>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Current</a:t>
            </a:r>
            <a:r>
              <a:rPr lang="de-DE" sz="1000" dirty="0">
                <a:solidFill>
                  <a:srgbClr val="1B202F"/>
                </a:solidFill>
                <a:latin typeface="Arial" charset="0"/>
              </a:rPr>
              <a:t> </a:t>
            </a:r>
            <a:r>
              <a:rPr lang="de-DE" sz="1000" dirty="0" err="1">
                <a:solidFill>
                  <a:srgbClr val="1B202F"/>
                </a:solidFill>
                <a:latin typeface="Arial" charset="0"/>
              </a:rPr>
              <a:t>market</a:t>
            </a:r>
            <a:r>
              <a:rPr lang="de-DE" sz="1000" dirty="0">
                <a:solidFill>
                  <a:srgbClr val="1B202F"/>
                </a:solidFill>
                <a:latin typeface="Arial" charset="0"/>
              </a:rPr>
              <a:t> </a:t>
            </a:r>
            <a:r>
              <a:rPr lang="de-DE" sz="1000" dirty="0" err="1">
                <a:solidFill>
                  <a:srgbClr val="1B202F"/>
                </a:solidFill>
                <a:latin typeface="Arial" charset="0"/>
              </a:rPr>
              <a:t>approach</a:t>
            </a:r>
            <a:r>
              <a:rPr lang="de-DE" sz="1000" dirty="0">
                <a:solidFill>
                  <a:srgbClr val="1B202F"/>
                </a:solidFill>
                <a:latin typeface="Arial" charset="0"/>
              </a:rPr>
              <a:t>. (2) Monthly withdrawals are inflation-adjusted.</a:t>
            </a:r>
          </a:p>
        </p:txBody>
      </p:sp>
      <p:grpSp>
        <p:nvGrpSpPr>
          <p:cNvPr id="14" name="Group 13"/>
          <p:cNvGrpSpPr/>
          <p:nvPr/>
        </p:nvGrpSpPr>
        <p:grpSpPr>
          <a:xfrm>
            <a:off x="237744" y="4704514"/>
            <a:ext cx="8458200" cy="400110"/>
            <a:chOff x="342900" y="1812131"/>
            <a:chExt cx="8458200" cy="400110"/>
          </a:xfrm>
        </p:grpSpPr>
        <p:sp>
          <p:nvSpPr>
            <p:cNvPr id="15" name="TextBox 14"/>
            <p:cNvSpPr txBox="1"/>
            <p:nvPr/>
          </p:nvSpPr>
          <p:spPr>
            <a:xfrm>
              <a:off x="342900" y="1812131"/>
              <a:ext cx="8458200" cy="400110"/>
            </a:xfrm>
            <a:prstGeom prst="rect">
              <a:avLst/>
            </a:prstGeom>
            <a:noFill/>
          </p:spPr>
          <p:txBody>
            <a:bodyPr wrap="square" rtlCol="0">
              <a:spAutoFit/>
            </a:bodyPr>
            <a:lstStyle/>
            <a:p>
              <a:r>
                <a:rPr lang="en-US" sz="2000" dirty="0">
                  <a:solidFill>
                    <a:srgbClr val="323C47"/>
                  </a:solidFill>
                  <a:latin typeface="Arial" charset="0"/>
                </a:rPr>
                <a:t>Discretization</a:t>
              </a:r>
            </a:p>
          </p:txBody>
        </p:sp>
        <p:cxnSp>
          <p:nvCxnSpPr>
            <p:cNvPr id="16" name="Straight Connector 15"/>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8" name="Diagram 7"/>
          <p:cNvGraphicFramePr/>
          <p:nvPr>
            <p:extLst>
              <p:ext uri="{D42A27DB-BD31-4B8C-83A1-F6EECF244321}">
                <p14:modId xmlns:p14="http://schemas.microsoft.com/office/powerpoint/2010/main" val="1810943832"/>
              </p:ext>
            </p:extLst>
          </p:nvPr>
        </p:nvGraphicFramePr>
        <p:xfrm>
          <a:off x="-1302326" y="2261558"/>
          <a:ext cx="11734800" cy="2296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2134392284"/>
              </p:ext>
            </p:extLst>
          </p:nvPr>
        </p:nvGraphicFramePr>
        <p:xfrm>
          <a:off x="1123551" y="5179867"/>
          <a:ext cx="3725539" cy="14564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6890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Approach and Assumptions</a:t>
            </a:r>
            <a:br>
              <a:rPr lang="en-US" dirty="0"/>
            </a:br>
            <a:endParaRPr lang="en-US" b="0" i="1" cap="none" dirty="0">
              <a:solidFill>
                <a:schemeClr val="tx1"/>
              </a:solidFill>
            </a:endParaRPr>
          </a:p>
        </p:txBody>
      </p:sp>
      <p:grpSp>
        <p:nvGrpSpPr>
          <p:cNvPr id="6" name="Group 5"/>
          <p:cNvGrpSpPr/>
          <p:nvPr/>
        </p:nvGrpSpPr>
        <p:grpSpPr>
          <a:xfrm>
            <a:off x="283464" y="1692386"/>
            <a:ext cx="8458200" cy="400110"/>
            <a:chOff x="342900" y="1812131"/>
            <a:chExt cx="8458200" cy="400110"/>
          </a:xfrm>
        </p:grpSpPr>
        <p:sp>
          <p:nvSpPr>
            <p:cNvPr id="19" name="TextBox 18"/>
            <p:cNvSpPr txBox="1"/>
            <p:nvPr/>
          </p:nvSpPr>
          <p:spPr>
            <a:xfrm>
              <a:off x="342900" y="1812131"/>
              <a:ext cx="8458200" cy="400110"/>
            </a:xfrm>
            <a:prstGeom prst="rect">
              <a:avLst/>
            </a:prstGeom>
            <a:noFill/>
          </p:spPr>
          <p:txBody>
            <a:bodyPr wrap="square" rtlCol="0">
              <a:spAutoFit/>
            </a:bodyPr>
            <a:lstStyle/>
            <a:p>
              <a:r>
                <a:rPr lang="de-DE" sz="2000" dirty="0">
                  <a:solidFill>
                    <a:srgbClr val="323C47"/>
                  </a:solidFill>
                  <a:latin typeface="Arial" charset="0"/>
                </a:rPr>
                <a:t>Approach</a:t>
              </a:r>
              <a:endParaRPr lang="en-US" sz="2000" dirty="0">
                <a:solidFill>
                  <a:srgbClr val="323C47"/>
                </a:solidFill>
                <a:latin typeface="Arial" charset="0"/>
              </a:endParaRPr>
            </a:p>
          </p:txBody>
        </p:sp>
        <p:cxnSp>
          <p:nvCxnSpPr>
            <p:cNvPr id="20" name="Straight Connector 19"/>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aphicFrame>
        <p:nvGraphicFramePr>
          <p:cNvPr id="3" name="Diagram 2"/>
          <p:cNvGraphicFramePr/>
          <p:nvPr>
            <p:extLst>
              <p:ext uri="{D42A27DB-BD31-4B8C-83A1-F6EECF244321}">
                <p14:modId xmlns:p14="http://schemas.microsoft.com/office/powerpoint/2010/main" val="1873433071"/>
              </p:ext>
            </p:extLst>
          </p:nvPr>
        </p:nvGraphicFramePr>
        <p:xfrm>
          <a:off x="396004" y="2213700"/>
          <a:ext cx="844319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629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9542" y="1685647"/>
            <a:ext cx="7362000" cy="4543406"/>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0.1</a:t>
            </a:r>
            <a:r>
              <a:rPr lang="en-US" dirty="0"/>
              <a:t/>
            </a:r>
            <a:br>
              <a:rPr lang="en-US" dirty="0"/>
            </a:br>
            <a:endParaRPr lang="en-US" b="0" i="1" cap="none" dirty="0">
              <a:solidFill>
                <a:schemeClr val="tx1"/>
              </a:solidFill>
            </a:endParaRPr>
          </a:p>
        </p:txBody>
      </p:sp>
      <p:sp>
        <p:nvSpPr>
          <p:cNvPr id="11" name="TextBox 10"/>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err="1">
                <a:solidFill>
                  <a:srgbClr val="1B202F"/>
                </a:solidFill>
                <a:latin typeface="Arial" charset="0"/>
              </a:rPr>
              <a:t>We</a:t>
            </a:r>
            <a:r>
              <a:rPr lang="de-DE" sz="1000" dirty="0">
                <a:solidFill>
                  <a:srgbClr val="1B202F"/>
                </a:solidFill>
                <a:latin typeface="Arial" charset="0"/>
              </a:rPr>
              <a:t> </a:t>
            </a:r>
            <a:r>
              <a:rPr lang="de-DE" sz="1000" dirty="0" err="1">
                <a:solidFill>
                  <a:srgbClr val="1B202F"/>
                </a:solidFill>
                <a:latin typeface="Arial" charset="0"/>
              </a:rPr>
              <a:t>quote</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initial </a:t>
            </a:r>
            <a:r>
              <a:rPr lang="de-DE" sz="1000" dirty="0" err="1">
                <a:solidFill>
                  <a:srgbClr val="1B202F"/>
                </a:solidFill>
                <a:latin typeface="Arial" charset="0"/>
              </a:rPr>
              <a:t>endowment</a:t>
            </a:r>
            <a:r>
              <a:rPr lang="de-DE" sz="1000" dirty="0">
                <a:solidFill>
                  <a:srgbClr val="1B202F"/>
                </a:solidFill>
                <a:latin typeface="Arial" charset="0"/>
              </a:rPr>
              <a:t> </a:t>
            </a:r>
            <a:r>
              <a:rPr lang="de-DE" sz="1000" dirty="0" err="1">
                <a:solidFill>
                  <a:srgbClr val="1B202F"/>
                </a:solidFill>
                <a:latin typeface="Arial" charset="0"/>
              </a:rPr>
              <a:t>from</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a:t>
            </a:r>
            <a:r>
              <a:rPr lang="de-DE" sz="1000" dirty="0" err="1">
                <a:solidFill>
                  <a:srgbClr val="1B202F"/>
                </a:solidFill>
                <a:latin typeface="Arial" charset="0"/>
              </a:rPr>
              <a:t>yearly</a:t>
            </a:r>
            <a:r>
              <a:rPr lang="de-DE" sz="1000" dirty="0">
                <a:solidFill>
                  <a:srgbClr val="1B202F"/>
                </a:solidFill>
                <a:latin typeface="Arial" charset="0"/>
              </a:rPr>
              <a:t> </a:t>
            </a:r>
            <a:r>
              <a:rPr lang="de-DE" sz="1000" dirty="0" err="1">
                <a:solidFill>
                  <a:srgbClr val="1B202F"/>
                </a:solidFill>
                <a:latin typeface="Arial" charset="0"/>
              </a:rPr>
              <a:t>withdrawal</a:t>
            </a:r>
            <a:r>
              <a:rPr lang="de-DE" sz="1000" dirty="0">
                <a:solidFill>
                  <a:srgbClr val="1B202F"/>
                </a:solidFill>
                <a:latin typeface="Arial" charset="0"/>
              </a:rPr>
              <a:t> </a:t>
            </a:r>
            <a:r>
              <a:rPr lang="de-DE" sz="1000" dirty="0" err="1">
                <a:solidFill>
                  <a:srgbClr val="1B202F"/>
                </a:solidFill>
                <a:latin typeface="Arial" charset="0"/>
              </a:rPr>
              <a:t>of</a:t>
            </a:r>
            <a:r>
              <a:rPr lang="de-DE" sz="1000" dirty="0">
                <a:solidFill>
                  <a:srgbClr val="1B202F"/>
                </a:solidFill>
                <a:latin typeface="Arial" charset="0"/>
              </a:rPr>
              <a:t> National Bureau </a:t>
            </a:r>
            <a:r>
              <a:rPr lang="de-DE" sz="1000" dirty="0" err="1">
                <a:solidFill>
                  <a:srgbClr val="1B202F"/>
                </a:solidFill>
                <a:latin typeface="Arial" charset="0"/>
              </a:rPr>
              <a:t>of</a:t>
            </a:r>
            <a:r>
              <a:rPr lang="de-DE" sz="1000" dirty="0">
                <a:solidFill>
                  <a:srgbClr val="1B202F"/>
                </a:solidFill>
                <a:latin typeface="Arial" charset="0"/>
              </a:rPr>
              <a:t> Labor </a:t>
            </a:r>
            <a:r>
              <a:rPr lang="de-DE" sz="1000" dirty="0" err="1">
                <a:solidFill>
                  <a:srgbClr val="1B202F"/>
                </a:solidFill>
                <a:latin typeface="Arial" charset="0"/>
              </a:rPr>
              <a:t>Statistics</a:t>
            </a:r>
            <a:r>
              <a:rPr lang="de-DE" sz="1000" dirty="0">
                <a:solidFill>
                  <a:srgbClr val="1B202F"/>
                </a:solidFill>
                <a:latin typeface="Arial" charset="0"/>
              </a:rPr>
              <a:t> $46,634/</a:t>
            </a:r>
            <a:r>
              <a:rPr lang="de-DE" sz="1000" dirty="0" err="1">
                <a:solidFill>
                  <a:srgbClr val="1B202F"/>
                </a:solidFill>
                <a:latin typeface="Arial" charset="0"/>
              </a:rPr>
              <a:t>year</a:t>
            </a:r>
            <a:r>
              <a:rPr lang="de-DE" sz="1000" dirty="0">
                <a:solidFill>
                  <a:srgbClr val="1B202F"/>
                </a:solidFill>
                <a:latin typeface="Arial" charset="0"/>
              </a:rPr>
              <a:t> (2014 </a:t>
            </a:r>
            <a:r>
              <a:rPr lang="de-DE" sz="1000" dirty="0" err="1">
                <a:solidFill>
                  <a:srgbClr val="1B202F"/>
                </a:solidFill>
                <a:latin typeface="Arial" charset="0"/>
              </a:rPr>
              <a:t>Statistics</a:t>
            </a:r>
            <a:r>
              <a:rPr lang="de-DE" sz="1000" dirty="0">
                <a:solidFill>
                  <a:srgbClr val="1B202F"/>
                </a:solidFill>
                <a:latin typeface="Arial" charset="0"/>
              </a:rPr>
              <a:t>).</a:t>
            </a:r>
          </a:p>
        </p:txBody>
      </p:sp>
    </p:spTree>
    <p:extLst>
      <p:ext uri="{BB962C8B-B14F-4D97-AF65-F5344CB8AC3E}">
        <p14:creationId xmlns:p14="http://schemas.microsoft.com/office/powerpoint/2010/main" val="99647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0.3</a:t>
            </a:r>
            <a:r>
              <a:rPr lang="en-US" dirty="0"/>
              <a:t/>
            </a:r>
            <a:br>
              <a:rPr lang="en-US" dirty="0"/>
            </a:br>
            <a:endParaRPr lang="en-US" b="0" i="1" cap="none" dirty="0">
              <a:solidFill>
                <a:schemeClr val="tx1"/>
              </a:solidFill>
            </a:endParaRPr>
          </a:p>
        </p:txBody>
      </p:sp>
      <p:sp>
        <p:nvSpPr>
          <p:cNvPr id="12" name="TextBox 11"/>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err="1">
                <a:solidFill>
                  <a:srgbClr val="1B202F"/>
                </a:solidFill>
                <a:latin typeface="Arial" charset="0"/>
              </a:rPr>
              <a:t>We</a:t>
            </a:r>
            <a:r>
              <a:rPr lang="de-DE" sz="1000" dirty="0">
                <a:solidFill>
                  <a:srgbClr val="1B202F"/>
                </a:solidFill>
                <a:latin typeface="Arial" charset="0"/>
              </a:rPr>
              <a:t> </a:t>
            </a:r>
            <a:r>
              <a:rPr lang="de-DE" sz="1000" dirty="0" err="1">
                <a:solidFill>
                  <a:srgbClr val="1B202F"/>
                </a:solidFill>
                <a:latin typeface="Arial" charset="0"/>
              </a:rPr>
              <a:t>quote</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initial </a:t>
            </a:r>
            <a:r>
              <a:rPr lang="de-DE" sz="1000" dirty="0" err="1">
                <a:solidFill>
                  <a:srgbClr val="1B202F"/>
                </a:solidFill>
                <a:latin typeface="Arial" charset="0"/>
              </a:rPr>
              <a:t>endowment</a:t>
            </a:r>
            <a:r>
              <a:rPr lang="de-DE" sz="1000" dirty="0">
                <a:solidFill>
                  <a:srgbClr val="1B202F"/>
                </a:solidFill>
                <a:latin typeface="Arial" charset="0"/>
              </a:rPr>
              <a:t> </a:t>
            </a:r>
            <a:r>
              <a:rPr lang="de-DE" sz="1000" dirty="0" err="1">
                <a:solidFill>
                  <a:srgbClr val="1B202F"/>
                </a:solidFill>
                <a:latin typeface="Arial" charset="0"/>
              </a:rPr>
              <a:t>from</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a:t>
            </a:r>
            <a:r>
              <a:rPr lang="de-DE" sz="1000" dirty="0" err="1">
                <a:solidFill>
                  <a:srgbClr val="1B202F"/>
                </a:solidFill>
                <a:latin typeface="Arial" charset="0"/>
              </a:rPr>
              <a:t>yearly</a:t>
            </a:r>
            <a:r>
              <a:rPr lang="de-DE" sz="1000" dirty="0">
                <a:solidFill>
                  <a:srgbClr val="1B202F"/>
                </a:solidFill>
                <a:latin typeface="Arial" charset="0"/>
              </a:rPr>
              <a:t> </a:t>
            </a:r>
            <a:r>
              <a:rPr lang="de-DE" sz="1000" dirty="0" err="1">
                <a:solidFill>
                  <a:srgbClr val="1B202F"/>
                </a:solidFill>
                <a:latin typeface="Arial" charset="0"/>
              </a:rPr>
              <a:t>withdrawal</a:t>
            </a:r>
            <a:r>
              <a:rPr lang="de-DE" sz="1000" dirty="0">
                <a:solidFill>
                  <a:srgbClr val="1B202F"/>
                </a:solidFill>
                <a:latin typeface="Arial" charset="0"/>
              </a:rPr>
              <a:t> </a:t>
            </a:r>
            <a:r>
              <a:rPr lang="de-DE" sz="1000" dirty="0" err="1">
                <a:solidFill>
                  <a:srgbClr val="1B202F"/>
                </a:solidFill>
                <a:latin typeface="Arial" charset="0"/>
              </a:rPr>
              <a:t>of</a:t>
            </a:r>
            <a:r>
              <a:rPr lang="de-DE" sz="1000" dirty="0">
                <a:solidFill>
                  <a:srgbClr val="1B202F"/>
                </a:solidFill>
                <a:latin typeface="Arial" charset="0"/>
              </a:rPr>
              <a:t> National Bureau </a:t>
            </a:r>
            <a:r>
              <a:rPr lang="de-DE" sz="1000" dirty="0" err="1">
                <a:solidFill>
                  <a:srgbClr val="1B202F"/>
                </a:solidFill>
                <a:latin typeface="Arial" charset="0"/>
              </a:rPr>
              <a:t>of</a:t>
            </a:r>
            <a:r>
              <a:rPr lang="de-DE" sz="1000" dirty="0">
                <a:solidFill>
                  <a:srgbClr val="1B202F"/>
                </a:solidFill>
                <a:latin typeface="Arial" charset="0"/>
              </a:rPr>
              <a:t> Labor </a:t>
            </a:r>
            <a:r>
              <a:rPr lang="de-DE" sz="1000" dirty="0" err="1">
                <a:solidFill>
                  <a:srgbClr val="1B202F"/>
                </a:solidFill>
                <a:latin typeface="Arial" charset="0"/>
              </a:rPr>
              <a:t>Statistics</a:t>
            </a:r>
            <a:r>
              <a:rPr lang="de-DE" sz="1000" dirty="0">
                <a:solidFill>
                  <a:srgbClr val="1B202F"/>
                </a:solidFill>
                <a:latin typeface="Arial" charset="0"/>
              </a:rPr>
              <a:t> $46,634/</a:t>
            </a:r>
            <a:r>
              <a:rPr lang="de-DE" sz="1000" dirty="0" err="1">
                <a:solidFill>
                  <a:srgbClr val="1B202F"/>
                </a:solidFill>
                <a:latin typeface="Arial" charset="0"/>
              </a:rPr>
              <a:t>year</a:t>
            </a:r>
            <a:r>
              <a:rPr lang="de-DE" sz="1000" dirty="0">
                <a:solidFill>
                  <a:srgbClr val="1B202F"/>
                </a:solidFill>
                <a:latin typeface="Arial" charset="0"/>
              </a:rPr>
              <a:t> (2014 </a:t>
            </a:r>
            <a:r>
              <a:rPr lang="de-DE" sz="1000" dirty="0" err="1">
                <a:solidFill>
                  <a:srgbClr val="1B202F"/>
                </a:solidFill>
                <a:latin typeface="Arial" charset="0"/>
              </a:rPr>
              <a:t>Statistics</a:t>
            </a:r>
            <a:r>
              <a:rPr lang="de-DE" sz="1000">
                <a:solidFill>
                  <a:srgbClr val="1B202F"/>
                </a:solidFill>
                <a:latin typeface="Arial" charset="0"/>
              </a:rPr>
              <a:t>).</a:t>
            </a:r>
            <a:endParaRPr lang="de-DE" sz="1000" dirty="0">
              <a:solidFill>
                <a:srgbClr val="1B202F"/>
              </a:solidFill>
              <a:latin typeface="Arial" charset="0"/>
            </a:endParaRPr>
          </a:p>
        </p:txBody>
      </p:sp>
      <p:pic>
        <p:nvPicPr>
          <p:cNvPr id="8" name="Picture 7"/>
          <p:cNvPicPr>
            <a:picLocks noChangeAspect="1"/>
          </p:cNvPicPr>
          <p:nvPr/>
        </p:nvPicPr>
        <p:blipFill>
          <a:blip r:embed="rId2"/>
          <a:stretch>
            <a:fillRect/>
          </a:stretch>
        </p:blipFill>
        <p:spPr>
          <a:xfrm>
            <a:off x="809542" y="1685647"/>
            <a:ext cx="7362000" cy="4543406"/>
          </a:xfrm>
          <a:prstGeom prst="rect">
            <a:avLst/>
          </a:prstGeom>
        </p:spPr>
      </p:pic>
    </p:spTree>
    <p:extLst>
      <p:ext uri="{BB962C8B-B14F-4D97-AF65-F5344CB8AC3E}">
        <p14:creationId xmlns:p14="http://schemas.microsoft.com/office/powerpoint/2010/main" val="282467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9542" y="1685647"/>
            <a:ext cx="7362000" cy="4543406"/>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16</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Income level sensitivity</a:t>
            </a:r>
            <a:br>
              <a:rPr lang="en-US" dirty="0"/>
            </a:br>
            <a:endParaRPr lang="en-US" b="0" i="1" cap="none" dirty="0">
              <a:solidFill>
                <a:schemeClr val="tx1"/>
              </a:solidFill>
            </a:endParaRPr>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Equity portion = 0.6</a:t>
            </a:r>
            <a:r>
              <a:rPr lang="en-US" dirty="0"/>
              <a:t/>
            </a:r>
            <a:br>
              <a:rPr lang="en-US" dirty="0"/>
            </a:br>
            <a:endParaRPr lang="en-US" b="0" i="1" cap="none" dirty="0">
              <a:solidFill>
                <a:schemeClr val="tx1"/>
              </a:solidFill>
            </a:endParaRPr>
          </a:p>
        </p:txBody>
      </p:sp>
      <p:sp>
        <p:nvSpPr>
          <p:cNvPr id="12" name="TextBox 11"/>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a:t>
            </a:r>
            <a:r>
              <a:rPr lang="de-DE" sz="1000" dirty="0" err="1">
                <a:solidFill>
                  <a:srgbClr val="1B202F"/>
                </a:solidFill>
                <a:latin typeface="Arial" charset="0"/>
              </a:rPr>
              <a:t>We</a:t>
            </a:r>
            <a:r>
              <a:rPr lang="de-DE" sz="1000" dirty="0">
                <a:solidFill>
                  <a:srgbClr val="1B202F"/>
                </a:solidFill>
                <a:latin typeface="Arial" charset="0"/>
              </a:rPr>
              <a:t> </a:t>
            </a:r>
            <a:r>
              <a:rPr lang="de-DE" sz="1000" dirty="0" err="1">
                <a:solidFill>
                  <a:srgbClr val="1B202F"/>
                </a:solidFill>
                <a:latin typeface="Arial" charset="0"/>
              </a:rPr>
              <a:t>quote</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initial </a:t>
            </a:r>
            <a:r>
              <a:rPr lang="de-DE" sz="1000" dirty="0" err="1">
                <a:solidFill>
                  <a:srgbClr val="1B202F"/>
                </a:solidFill>
                <a:latin typeface="Arial" charset="0"/>
              </a:rPr>
              <a:t>endowment</a:t>
            </a:r>
            <a:r>
              <a:rPr lang="de-DE" sz="1000" dirty="0">
                <a:solidFill>
                  <a:srgbClr val="1B202F"/>
                </a:solidFill>
                <a:latin typeface="Arial" charset="0"/>
              </a:rPr>
              <a:t> </a:t>
            </a:r>
            <a:r>
              <a:rPr lang="de-DE" sz="1000" dirty="0" err="1">
                <a:solidFill>
                  <a:srgbClr val="1B202F"/>
                </a:solidFill>
                <a:latin typeface="Arial" charset="0"/>
              </a:rPr>
              <a:t>from</a:t>
            </a:r>
            <a:r>
              <a:rPr lang="de-DE" sz="1000" dirty="0">
                <a:solidFill>
                  <a:srgbClr val="1B202F"/>
                </a:solidFill>
                <a:latin typeface="Arial" charset="0"/>
              </a:rPr>
              <a:t> </a:t>
            </a:r>
            <a:r>
              <a:rPr lang="de-DE" sz="1000" dirty="0" err="1">
                <a:solidFill>
                  <a:srgbClr val="1B202F"/>
                </a:solidFill>
                <a:latin typeface="Arial" charset="0"/>
              </a:rPr>
              <a:t>the</a:t>
            </a:r>
            <a:r>
              <a:rPr lang="de-DE" sz="1000" dirty="0">
                <a:solidFill>
                  <a:srgbClr val="1B202F"/>
                </a:solidFill>
                <a:latin typeface="Arial" charset="0"/>
              </a:rPr>
              <a:t> </a:t>
            </a:r>
            <a:r>
              <a:rPr lang="de-DE" sz="1000" dirty="0" err="1">
                <a:solidFill>
                  <a:srgbClr val="1B202F"/>
                </a:solidFill>
                <a:latin typeface="Arial" charset="0"/>
              </a:rPr>
              <a:t>yearly</a:t>
            </a:r>
            <a:r>
              <a:rPr lang="de-DE" sz="1000" dirty="0">
                <a:solidFill>
                  <a:srgbClr val="1B202F"/>
                </a:solidFill>
                <a:latin typeface="Arial" charset="0"/>
              </a:rPr>
              <a:t> </a:t>
            </a:r>
            <a:r>
              <a:rPr lang="de-DE" sz="1000" dirty="0" err="1">
                <a:solidFill>
                  <a:srgbClr val="1B202F"/>
                </a:solidFill>
                <a:latin typeface="Arial" charset="0"/>
              </a:rPr>
              <a:t>withdrawal</a:t>
            </a:r>
            <a:r>
              <a:rPr lang="de-DE" sz="1000" dirty="0">
                <a:solidFill>
                  <a:srgbClr val="1B202F"/>
                </a:solidFill>
                <a:latin typeface="Arial" charset="0"/>
              </a:rPr>
              <a:t> </a:t>
            </a:r>
            <a:r>
              <a:rPr lang="de-DE" sz="1000" dirty="0" err="1">
                <a:solidFill>
                  <a:srgbClr val="1B202F"/>
                </a:solidFill>
                <a:latin typeface="Arial" charset="0"/>
              </a:rPr>
              <a:t>of</a:t>
            </a:r>
            <a:r>
              <a:rPr lang="de-DE" sz="1000" dirty="0">
                <a:solidFill>
                  <a:srgbClr val="1B202F"/>
                </a:solidFill>
                <a:latin typeface="Arial" charset="0"/>
              </a:rPr>
              <a:t> National Bureau </a:t>
            </a:r>
            <a:r>
              <a:rPr lang="de-DE" sz="1000" dirty="0" err="1">
                <a:solidFill>
                  <a:srgbClr val="1B202F"/>
                </a:solidFill>
                <a:latin typeface="Arial" charset="0"/>
              </a:rPr>
              <a:t>of</a:t>
            </a:r>
            <a:r>
              <a:rPr lang="de-DE" sz="1000" dirty="0">
                <a:solidFill>
                  <a:srgbClr val="1B202F"/>
                </a:solidFill>
                <a:latin typeface="Arial" charset="0"/>
              </a:rPr>
              <a:t> Labor </a:t>
            </a:r>
            <a:r>
              <a:rPr lang="de-DE" sz="1000" dirty="0" err="1">
                <a:solidFill>
                  <a:srgbClr val="1B202F"/>
                </a:solidFill>
                <a:latin typeface="Arial" charset="0"/>
              </a:rPr>
              <a:t>Statistics</a:t>
            </a:r>
            <a:r>
              <a:rPr lang="de-DE" sz="1000" dirty="0">
                <a:solidFill>
                  <a:srgbClr val="1B202F"/>
                </a:solidFill>
                <a:latin typeface="Arial" charset="0"/>
              </a:rPr>
              <a:t> $46,634/</a:t>
            </a:r>
            <a:r>
              <a:rPr lang="de-DE" sz="1000" dirty="0" err="1">
                <a:solidFill>
                  <a:srgbClr val="1B202F"/>
                </a:solidFill>
                <a:latin typeface="Arial" charset="0"/>
              </a:rPr>
              <a:t>year</a:t>
            </a:r>
            <a:r>
              <a:rPr lang="de-DE" sz="1000" dirty="0">
                <a:solidFill>
                  <a:srgbClr val="1B202F"/>
                </a:solidFill>
                <a:latin typeface="Arial" charset="0"/>
              </a:rPr>
              <a:t> (2014 </a:t>
            </a:r>
            <a:r>
              <a:rPr lang="de-DE" sz="1000" dirty="0" err="1">
                <a:solidFill>
                  <a:srgbClr val="1B202F"/>
                </a:solidFill>
                <a:latin typeface="Arial" charset="0"/>
              </a:rPr>
              <a:t>Statistics</a:t>
            </a:r>
            <a:r>
              <a:rPr lang="de-DE" sz="1000" dirty="0">
                <a:solidFill>
                  <a:srgbClr val="1B202F"/>
                </a:solidFill>
                <a:latin typeface="Arial" charset="0"/>
              </a:rPr>
              <a:t>).</a:t>
            </a:r>
          </a:p>
        </p:txBody>
      </p:sp>
    </p:spTree>
    <p:extLst>
      <p:ext uri="{BB962C8B-B14F-4D97-AF65-F5344CB8AC3E}">
        <p14:creationId xmlns:p14="http://schemas.microsoft.com/office/powerpoint/2010/main" val="100006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17</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Coverage </a:t>
            </a:r>
            <a:r>
              <a:rPr lang="en-US"/>
              <a:t>ratio distribution</a:t>
            </a:r>
            <a:r>
              <a:rPr lang="en-US" dirty="0"/>
              <a:t/>
            </a:r>
            <a:br>
              <a:rPr lang="en-US" dirty="0"/>
            </a:br>
            <a:endParaRPr lang="en-US" b="0" i="1" cap="none" dirty="0">
              <a:solidFill>
                <a:schemeClr val="tx1"/>
              </a:solidFill>
            </a:endParaRPr>
          </a:p>
        </p:txBody>
      </p:sp>
      <p:graphicFrame>
        <p:nvGraphicFramePr>
          <p:cNvPr id="3" name="Table 2"/>
          <p:cNvGraphicFramePr>
            <a:graphicFrameLocks noGrp="1"/>
          </p:cNvGraphicFramePr>
          <p:nvPr>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xmlns="" val="20000"/>
                    </a:ext>
                  </a:extLst>
                </a:gridCol>
                <a:gridCol w="630194">
                  <a:extLst>
                    <a:ext uri="{9D8B030D-6E8A-4147-A177-3AD203B41FA5}">
                      <a16:colId xmlns:a16="http://schemas.microsoft.com/office/drawing/2014/main" xmlns="" val="20001"/>
                    </a:ext>
                  </a:extLst>
                </a:gridCol>
                <a:gridCol w="2491802">
                  <a:extLst>
                    <a:ext uri="{9D8B030D-6E8A-4147-A177-3AD203B41FA5}">
                      <a16:colId xmlns:a16="http://schemas.microsoft.com/office/drawing/2014/main" xmlns="" val="20002"/>
                    </a:ext>
                  </a:extLst>
                </a:gridCol>
                <a:gridCol w="2491802">
                  <a:extLst>
                    <a:ext uri="{9D8B030D-6E8A-4147-A177-3AD203B41FA5}">
                      <a16:colId xmlns:a16="http://schemas.microsoft.com/office/drawing/2014/main" xmlns="" val="20003"/>
                    </a:ext>
                  </a:extLst>
                </a:gridCol>
                <a:gridCol w="2491802">
                  <a:extLst>
                    <a:ext uri="{9D8B030D-6E8A-4147-A177-3AD203B41FA5}">
                      <a16:colId xmlns:a16="http://schemas.microsoft.com/office/drawing/2014/main" xmlns=""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xmlns=""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Random</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Very 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8" name="Picture 7"/>
          <p:cNvPicPr>
            <a:picLocks/>
          </p:cNvPicPr>
          <p:nvPr/>
        </p:nvPicPr>
        <p:blipFill>
          <a:blip r:embed="rId2"/>
          <a:stretch>
            <a:fillRect/>
          </a:stretch>
        </p:blipFill>
        <p:spPr>
          <a:xfrm>
            <a:off x="1314389" y="2283578"/>
            <a:ext cx="2466000" cy="1260000"/>
          </a:xfrm>
          <a:prstGeom prst="rect">
            <a:avLst/>
          </a:prstGeom>
        </p:spPr>
      </p:pic>
      <p:pic>
        <p:nvPicPr>
          <p:cNvPr id="12" name="Picture 11"/>
          <p:cNvPicPr>
            <a:picLocks/>
          </p:cNvPicPr>
          <p:nvPr/>
        </p:nvPicPr>
        <p:blipFill>
          <a:blip r:embed="rId3"/>
          <a:stretch>
            <a:fillRect/>
          </a:stretch>
        </p:blipFill>
        <p:spPr>
          <a:xfrm>
            <a:off x="3806720" y="2283578"/>
            <a:ext cx="2466000" cy="1260000"/>
          </a:xfrm>
          <a:prstGeom prst="rect">
            <a:avLst/>
          </a:prstGeom>
        </p:spPr>
      </p:pic>
      <p:pic>
        <p:nvPicPr>
          <p:cNvPr id="19" name="Picture 18"/>
          <p:cNvPicPr>
            <a:picLocks/>
          </p:cNvPicPr>
          <p:nvPr/>
        </p:nvPicPr>
        <p:blipFill>
          <a:blip r:embed="rId4"/>
          <a:stretch>
            <a:fillRect/>
          </a:stretch>
        </p:blipFill>
        <p:spPr>
          <a:xfrm>
            <a:off x="6297622" y="2283578"/>
            <a:ext cx="2466000" cy="1260000"/>
          </a:xfrm>
          <a:prstGeom prst="rect">
            <a:avLst/>
          </a:prstGeom>
        </p:spPr>
      </p:pic>
      <p:pic>
        <p:nvPicPr>
          <p:cNvPr id="21" name="Picture 20"/>
          <p:cNvPicPr>
            <a:picLocks/>
          </p:cNvPicPr>
          <p:nvPr/>
        </p:nvPicPr>
        <p:blipFill>
          <a:blip r:embed="rId5"/>
          <a:stretch>
            <a:fillRect/>
          </a:stretch>
        </p:blipFill>
        <p:spPr>
          <a:xfrm>
            <a:off x="1314389" y="3561136"/>
            <a:ext cx="2466000" cy="1260000"/>
          </a:xfrm>
          <a:prstGeom prst="rect">
            <a:avLst/>
          </a:prstGeom>
        </p:spPr>
      </p:pic>
      <p:pic>
        <p:nvPicPr>
          <p:cNvPr id="22" name="Picture 21"/>
          <p:cNvPicPr>
            <a:picLocks/>
          </p:cNvPicPr>
          <p:nvPr/>
        </p:nvPicPr>
        <p:blipFill>
          <a:blip r:embed="rId6"/>
          <a:stretch>
            <a:fillRect/>
          </a:stretch>
        </p:blipFill>
        <p:spPr>
          <a:xfrm>
            <a:off x="3806720" y="3561136"/>
            <a:ext cx="2466000" cy="1260000"/>
          </a:xfrm>
          <a:prstGeom prst="rect">
            <a:avLst/>
          </a:prstGeom>
        </p:spPr>
      </p:pic>
      <p:pic>
        <p:nvPicPr>
          <p:cNvPr id="23" name="Picture 22"/>
          <p:cNvPicPr>
            <a:picLocks/>
          </p:cNvPicPr>
          <p:nvPr/>
        </p:nvPicPr>
        <p:blipFill>
          <a:blip r:embed="rId7"/>
          <a:stretch>
            <a:fillRect/>
          </a:stretch>
        </p:blipFill>
        <p:spPr>
          <a:xfrm>
            <a:off x="6297622" y="3561136"/>
            <a:ext cx="2466000" cy="1260000"/>
          </a:xfrm>
          <a:prstGeom prst="rect">
            <a:avLst/>
          </a:prstGeom>
        </p:spPr>
      </p:pic>
      <p:pic>
        <p:nvPicPr>
          <p:cNvPr id="24" name="Picture 23"/>
          <p:cNvPicPr>
            <a:picLocks/>
          </p:cNvPicPr>
          <p:nvPr/>
        </p:nvPicPr>
        <p:blipFill>
          <a:blip r:embed="rId8"/>
          <a:stretch>
            <a:fillRect/>
          </a:stretch>
        </p:blipFill>
        <p:spPr>
          <a:xfrm>
            <a:off x="1314389" y="4835093"/>
            <a:ext cx="2466000" cy="1260000"/>
          </a:xfrm>
          <a:prstGeom prst="rect">
            <a:avLst/>
          </a:prstGeom>
        </p:spPr>
      </p:pic>
      <p:pic>
        <p:nvPicPr>
          <p:cNvPr id="25" name="Picture 24"/>
          <p:cNvPicPr>
            <a:picLocks/>
          </p:cNvPicPr>
          <p:nvPr/>
        </p:nvPicPr>
        <p:blipFill>
          <a:blip r:embed="rId9"/>
          <a:stretch>
            <a:fillRect/>
          </a:stretch>
        </p:blipFill>
        <p:spPr>
          <a:xfrm>
            <a:off x="3806720" y="4835093"/>
            <a:ext cx="2466000" cy="1260000"/>
          </a:xfrm>
          <a:prstGeom prst="rect">
            <a:avLst/>
          </a:prstGeom>
        </p:spPr>
      </p:pic>
      <p:pic>
        <p:nvPicPr>
          <p:cNvPr id="26" name="Picture 25"/>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3177923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xmlns="" val="20000"/>
                    </a:ext>
                  </a:extLst>
                </a:gridCol>
                <a:gridCol w="630194">
                  <a:extLst>
                    <a:ext uri="{9D8B030D-6E8A-4147-A177-3AD203B41FA5}">
                      <a16:colId xmlns:a16="http://schemas.microsoft.com/office/drawing/2014/main" xmlns="" val="20001"/>
                    </a:ext>
                  </a:extLst>
                </a:gridCol>
                <a:gridCol w="2491802">
                  <a:extLst>
                    <a:ext uri="{9D8B030D-6E8A-4147-A177-3AD203B41FA5}">
                      <a16:colId xmlns:a16="http://schemas.microsoft.com/office/drawing/2014/main" xmlns="" val="20002"/>
                    </a:ext>
                  </a:extLst>
                </a:gridCol>
                <a:gridCol w="2491802">
                  <a:extLst>
                    <a:ext uri="{9D8B030D-6E8A-4147-A177-3AD203B41FA5}">
                      <a16:colId xmlns:a16="http://schemas.microsoft.com/office/drawing/2014/main" xmlns="" val="20003"/>
                    </a:ext>
                  </a:extLst>
                </a:gridCol>
                <a:gridCol w="2491802">
                  <a:extLst>
                    <a:ext uri="{9D8B030D-6E8A-4147-A177-3AD203B41FA5}">
                      <a16:colId xmlns:a16="http://schemas.microsoft.com/office/drawing/2014/main" xmlns=""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xmlns=""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Conservative (Equity</a:t>
                      </a:r>
                      <a:r>
                        <a:rPr lang="en-US" sz="1400" baseline="0" dirty="0">
                          <a:solidFill>
                            <a:srgbClr val="FFFFFF"/>
                          </a:solidFill>
                        </a:rPr>
                        <a:t> = 0.1)</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Moderate (Equity =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r>
                        <a:rPr lang="en-US" sz="1400" dirty="0">
                          <a:solidFill>
                            <a:srgbClr val="FFFFFF"/>
                          </a:solidFill>
                        </a:rPr>
                        <a:t>Aggressive (Equity = 0.6)</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Random</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Very 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18</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utility Coverage ratio</a:t>
            </a:r>
          </a:p>
        </p:txBody>
      </p:sp>
      <p:pic>
        <p:nvPicPr>
          <p:cNvPr id="7" name="Picture 6"/>
          <p:cNvPicPr>
            <a:picLocks/>
          </p:cNvPicPr>
          <p:nvPr/>
        </p:nvPicPr>
        <p:blipFill>
          <a:blip r:embed="rId2"/>
          <a:stretch>
            <a:fillRect/>
          </a:stretch>
        </p:blipFill>
        <p:spPr>
          <a:xfrm>
            <a:off x="1324236" y="2283578"/>
            <a:ext cx="2469600" cy="1260000"/>
          </a:xfrm>
          <a:prstGeom prst="rect">
            <a:avLst/>
          </a:prstGeom>
        </p:spPr>
      </p:pic>
      <p:pic>
        <p:nvPicPr>
          <p:cNvPr id="8" name="Picture 7"/>
          <p:cNvPicPr>
            <a:picLocks/>
          </p:cNvPicPr>
          <p:nvPr/>
        </p:nvPicPr>
        <p:blipFill>
          <a:blip r:embed="rId3"/>
          <a:stretch>
            <a:fillRect/>
          </a:stretch>
        </p:blipFill>
        <p:spPr>
          <a:xfrm>
            <a:off x="3806720" y="2283578"/>
            <a:ext cx="2466000" cy="1260000"/>
          </a:xfrm>
          <a:prstGeom prst="rect">
            <a:avLst/>
          </a:prstGeom>
        </p:spPr>
      </p:pic>
      <p:pic>
        <p:nvPicPr>
          <p:cNvPr id="9" name="Picture 8"/>
          <p:cNvPicPr>
            <a:picLocks/>
          </p:cNvPicPr>
          <p:nvPr/>
        </p:nvPicPr>
        <p:blipFill>
          <a:blip r:embed="rId4"/>
          <a:stretch>
            <a:fillRect/>
          </a:stretch>
        </p:blipFill>
        <p:spPr>
          <a:xfrm>
            <a:off x="6297622" y="2283578"/>
            <a:ext cx="2466000" cy="1260000"/>
          </a:xfrm>
          <a:prstGeom prst="rect">
            <a:avLst/>
          </a:prstGeom>
        </p:spPr>
      </p:pic>
      <p:pic>
        <p:nvPicPr>
          <p:cNvPr id="10" name="Picture 9"/>
          <p:cNvPicPr>
            <a:picLocks/>
          </p:cNvPicPr>
          <p:nvPr/>
        </p:nvPicPr>
        <p:blipFill>
          <a:blip r:embed="rId5"/>
          <a:stretch>
            <a:fillRect/>
          </a:stretch>
        </p:blipFill>
        <p:spPr>
          <a:xfrm>
            <a:off x="1314389" y="3561136"/>
            <a:ext cx="2466000" cy="1260000"/>
          </a:xfrm>
          <a:prstGeom prst="rect">
            <a:avLst/>
          </a:prstGeom>
        </p:spPr>
      </p:pic>
      <p:pic>
        <p:nvPicPr>
          <p:cNvPr id="11" name="Picture 10"/>
          <p:cNvPicPr>
            <a:picLocks/>
          </p:cNvPicPr>
          <p:nvPr/>
        </p:nvPicPr>
        <p:blipFill>
          <a:blip r:embed="rId6"/>
          <a:stretch>
            <a:fillRect/>
          </a:stretch>
        </p:blipFill>
        <p:spPr>
          <a:xfrm>
            <a:off x="3806720" y="3561136"/>
            <a:ext cx="2466000" cy="1260000"/>
          </a:xfrm>
          <a:prstGeom prst="rect">
            <a:avLst/>
          </a:prstGeom>
        </p:spPr>
      </p:pic>
      <p:pic>
        <p:nvPicPr>
          <p:cNvPr id="12" name="Picture 11"/>
          <p:cNvPicPr>
            <a:picLocks/>
          </p:cNvPicPr>
          <p:nvPr/>
        </p:nvPicPr>
        <p:blipFill>
          <a:blip r:embed="rId7"/>
          <a:stretch>
            <a:fillRect/>
          </a:stretch>
        </p:blipFill>
        <p:spPr>
          <a:xfrm>
            <a:off x="6297622" y="3561136"/>
            <a:ext cx="2466000" cy="1260000"/>
          </a:xfrm>
          <a:prstGeom prst="rect">
            <a:avLst/>
          </a:prstGeom>
        </p:spPr>
      </p:pic>
      <p:pic>
        <p:nvPicPr>
          <p:cNvPr id="13" name="Picture 12"/>
          <p:cNvPicPr>
            <a:picLocks/>
          </p:cNvPicPr>
          <p:nvPr/>
        </p:nvPicPr>
        <p:blipFill>
          <a:blip r:embed="rId8"/>
          <a:stretch>
            <a:fillRect/>
          </a:stretch>
        </p:blipFill>
        <p:spPr>
          <a:xfrm>
            <a:off x="1314389" y="4835093"/>
            <a:ext cx="2466000" cy="1260000"/>
          </a:xfrm>
          <a:prstGeom prst="rect">
            <a:avLst/>
          </a:prstGeom>
        </p:spPr>
      </p:pic>
      <p:pic>
        <p:nvPicPr>
          <p:cNvPr id="14" name="Picture 13"/>
          <p:cNvPicPr>
            <a:picLocks/>
          </p:cNvPicPr>
          <p:nvPr/>
        </p:nvPicPr>
        <p:blipFill>
          <a:blip r:embed="rId9"/>
          <a:stretch>
            <a:fillRect/>
          </a:stretch>
        </p:blipFill>
        <p:spPr>
          <a:xfrm>
            <a:off x="3806720" y="4835093"/>
            <a:ext cx="2466000" cy="1260000"/>
          </a:xfrm>
          <a:prstGeom prst="rect">
            <a:avLst/>
          </a:prstGeom>
        </p:spPr>
      </p:pic>
      <p:pic>
        <p:nvPicPr>
          <p:cNvPr id="15" name="Picture 14"/>
          <p:cNvPicPr>
            <a:picLocks/>
          </p:cNvPicPr>
          <p:nvPr/>
        </p:nvPicPr>
        <p:blipFill>
          <a:blip r:embed="rId10"/>
          <a:stretch>
            <a:fillRect/>
          </a:stretch>
        </p:blipFill>
        <p:spPr>
          <a:xfrm>
            <a:off x="6297622" y="4835093"/>
            <a:ext cx="2466000" cy="1260000"/>
          </a:xfrm>
          <a:prstGeom prst="rect">
            <a:avLst/>
          </a:prstGeom>
        </p:spPr>
      </p:pic>
    </p:spTree>
    <p:extLst>
      <p:ext uri="{BB962C8B-B14F-4D97-AF65-F5344CB8AC3E}">
        <p14:creationId xmlns:p14="http://schemas.microsoft.com/office/powerpoint/2010/main" val="1581649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19</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A42036"/>
                </a:solidFill>
              </a:rPr>
              <a:t>Utility </a:t>
            </a:r>
            <a:r>
              <a:rPr lang="de-DE" sz="2400" b="1" dirty="0" err="1">
                <a:solidFill>
                  <a:srgbClr val="A42036"/>
                </a:solidFill>
              </a:rPr>
              <a:t>Maximization</a:t>
            </a:r>
            <a:r>
              <a:rPr lang="de-DE" sz="2400" b="1" dirty="0">
                <a:solidFill>
                  <a:srgbClr val="A42036"/>
                </a:solidFill>
              </a:rPr>
              <a:t> </a:t>
            </a:r>
            <a:r>
              <a:rPr lang="de-DE" sz="2400" b="1" dirty="0" err="1">
                <a:solidFill>
                  <a:srgbClr val="A42036"/>
                </a:solidFill>
              </a:rPr>
              <a:t>with</a:t>
            </a:r>
            <a:r>
              <a:rPr lang="de-DE" sz="2400" b="1" dirty="0">
                <a:solidFill>
                  <a:srgbClr val="A42036"/>
                </a:solidFill>
              </a:rPr>
              <a:t> Dynamic </a:t>
            </a:r>
            <a:r>
              <a:rPr lang="de-DE" sz="2400" b="1" dirty="0" err="1">
                <a:solidFill>
                  <a:srgbClr val="A42036"/>
                </a:solidFill>
              </a:rPr>
              <a:t>Glidepaths</a:t>
            </a:r>
            <a:endParaRPr lang="de-DE" sz="2400" b="1" dirty="0">
              <a:solidFill>
                <a:srgbClr val="A42036"/>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356437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question posed</a:t>
            </a:r>
            <a:br>
              <a:rPr lang="en-US" dirty="0"/>
            </a:br>
            <a:endParaRPr lang="en-US" b="0" i="1" cap="none" dirty="0">
              <a:solidFill>
                <a:schemeClr val="tx1"/>
              </a:solidFill>
            </a:endParaRPr>
          </a:p>
        </p:txBody>
      </p:sp>
      <p:sp>
        <p:nvSpPr>
          <p:cNvPr id="7" name="TextBox 6"/>
          <p:cNvSpPr txBox="1"/>
          <p:nvPr/>
        </p:nvSpPr>
        <p:spPr>
          <a:xfrm>
            <a:off x="342900" y="1846997"/>
            <a:ext cx="8458200" cy="2862322"/>
          </a:xfrm>
          <a:prstGeom prst="rect">
            <a:avLst/>
          </a:prstGeom>
          <a:noFill/>
        </p:spPr>
        <p:txBody>
          <a:bodyPr wrap="square" rtlCol="0">
            <a:spAutoFit/>
          </a:bodyPr>
          <a:lstStyle/>
          <a:p>
            <a:pPr algn="just">
              <a:lnSpc>
                <a:spcPts val="2400"/>
              </a:lnSpc>
            </a:pPr>
            <a:r>
              <a:rPr lang="de-DE" sz="2000" dirty="0">
                <a:solidFill>
                  <a:srgbClr val="323C47"/>
                </a:solidFill>
                <a:latin typeface="Arial" charset="0"/>
              </a:rPr>
              <a:t>Many Defined Contribution Plan investors use a Target Date Fund as their primary investment strategy. These strategies are designed to de-risk into retirement in order to </a:t>
            </a:r>
            <a:r>
              <a:rPr lang="de-DE" sz="2000" b="1" dirty="0">
                <a:solidFill>
                  <a:srgbClr val="A42036"/>
                </a:solidFill>
                <a:latin typeface="Arial" charset="0"/>
              </a:rPr>
              <a:t>mitigate SORR</a:t>
            </a:r>
            <a:r>
              <a:rPr lang="de-DE" sz="2000" dirty="0">
                <a:solidFill>
                  <a:srgbClr val="323C47"/>
                </a:solidFill>
                <a:latin typeface="Arial" charset="0"/>
              </a:rPr>
              <a:t>. Your goal is to propose ways to </a:t>
            </a:r>
            <a:r>
              <a:rPr lang="de-DE" sz="2000" b="1" dirty="0">
                <a:solidFill>
                  <a:srgbClr val="A42036"/>
                </a:solidFill>
                <a:latin typeface="Arial" charset="0"/>
              </a:rPr>
              <a:t>improve upon glidepath </a:t>
            </a:r>
            <a:r>
              <a:rPr lang="de-DE" sz="2000" dirty="0">
                <a:solidFill>
                  <a:srgbClr val="323C47"/>
                </a:solidFill>
                <a:latin typeface="Arial" charset="0"/>
              </a:rPr>
              <a:t>strategy in order to mitigate SORR. What is the mechanism by which your proposed strategy further addresses SORR? Which approaches are most effective? In addition to an investment strategy, you will need to </a:t>
            </a:r>
            <a:r>
              <a:rPr lang="de-DE" sz="2000" b="1" dirty="0">
                <a:solidFill>
                  <a:srgbClr val="A42036"/>
                </a:solidFill>
                <a:latin typeface="Arial" charset="0"/>
              </a:rPr>
              <a:t>assume a withdrawal strategy </a:t>
            </a:r>
            <a:r>
              <a:rPr lang="de-DE" sz="2000" dirty="0">
                <a:solidFill>
                  <a:srgbClr val="323C47"/>
                </a:solidFill>
                <a:latin typeface="Arial" charset="0"/>
              </a:rPr>
              <a:t>for portfolio. The withdrawal strategy should be </a:t>
            </a:r>
            <a:r>
              <a:rPr lang="de-DE" sz="2000" b="1" dirty="0">
                <a:solidFill>
                  <a:srgbClr val="A42036"/>
                </a:solidFill>
                <a:latin typeface="Arial" charset="0"/>
              </a:rPr>
              <a:t>constant in $ amounts </a:t>
            </a:r>
            <a:r>
              <a:rPr lang="de-DE" sz="2000" dirty="0">
                <a:solidFill>
                  <a:srgbClr val="323C47"/>
                </a:solidFill>
                <a:latin typeface="Arial" charset="0"/>
              </a:rPr>
              <a:t>regardless of assumed investment strategy.</a:t>
            </a:r>
            <a:endParaRPr lang="en-US" sz="2000" dirty="0">
              <a:solidFill>
                <a:srgbClr val="323C47"/>
              </a:solidFill>
              <a:latin typeface="Arial" charset="0"/>
            </a:endParaRPr>
          </a:p>
        </p:txBody>
      </p:sp>
    </p:spTree>
    <p:extLst>
      <p:ext uri="{BB962C8B-B14F-4D97-AF65-F5344CB8AC3E}">
        <p14:creationId xmlns:p14="http://schemas.microsoft.com/office/powerpoint/2010/main" val="793741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0119A8-93F2-7A4D-A855-2EABDAFFB440}"/>
              </a:ext>
            </a:extLst>
          </p:cNvPr>
          <p:cNvSpPr>
            <a:spLocks noGrp="1"/>
          </p:cNvSpPr>
          <p:nvPr>
            <p:ph type="title"/>
          </p:nvPr>
        </p:nvSpPr>
        <p:spPr/>
        <p:txBody>
          <a:bodyPr/>
          <a:lstStyle/>
          <a:p>
            <a:r>
              <a:rPr lang="en-US" dirty="0"/>
              <a:t>Semi-dynamic glidepath</a:t>
            </a:r>
          </a:p>
        </p:txBody>
      </p:sp>
      <p:pic>
        <p:nvPicPr>
          <p:cNvPr id="6" name="Content Placeholder 5">
            <a:extLst>
              <a:ext uri="{FF2B5EF4-FFF2-40B4-BE49-F238E27FC236}">
                <a16:creationId xmlns:a16="http://schemas.microsoft.com/office/drawing/2014/main" xmlns="" id="{F8F37A04-0E80-7848-B846-39C93F7514B0}"/>
              </a:ext>
            </a:extLst>
          </p:cNvPr>
          <p:cNvPicPr>
            <a:picLocks noGrp="1" noChangeAspect="1"/>
          </p:cNvPicPr>
          <p:nvPr>
            <p:ph idx="1"/>
          </p:nvPr>
        </p:nvPicPr>
        <p:blipFill>
          <a:blip r:embed="rId2"/>
          <a:stretch>
            <a:fillRect/>
          </a:stretch>
        </p:blipFill>
        <p:spPr>
          <a:xfrm>
            <a:off x="424356" y="2052388"/>
            <a:ext cx="4147644" cy="3715740"/>
          </a:xfrm>
        </p:spPr>
      </p:pic>
      <p:sp>
        <p:nvSpPr>
          <p:cNvPr id="4" name="Slide Number Placeholder 3">
            <a:extLst>
              <a:ext uri="{FF2B5EF4-FFF2-40B4-BE49-F238E27FC236}">
                <a16:creationId xmlns:a16="http://schemas.microsoft.com/office/drawing/2014/main" xmlns="" id="{1E72731C-01B6-3447-8983-98FAC82647B1}"/>
              </a:ext>
            </a:extLst>
          </p:cNvPr>
          <p:cNvSpPr>
            <a:spLocks noGrp="1"/>
          </p:cNvSpPr>
          <p:nvPr>
            <p:ph type="sldNum" sz="quarter" idx="10"/>
          </p:nvPr>
        </p:nvSpPr>
        <p:spPr/>
        <p:txBody>
          <a:bodyPr/>
          <a:lstStyle/>
          <a:p>
            <a:fld id="{026A839D-8BA3-EB44-8091-71BB10A77D74}" type="slidenum">
              <a:rPr lang="en-US" smtClean="0"/>
              <a:pPr/>
              <a:t>20</a:t>
            </a:fld>
            <a:endParaRPr lang="en-US" dirty="0"/>
          </a:p>
        </p:txBody>
      </p:sp>
      <p:pic>
        <p:nvPicPr>
          <p:cNvPr id="8" name="Picture 7">
            <a:extLst>
              <a:ext uri="{FF2B5EF4-FFF2-40B4-BE49-F238E27FC236}">
                <a16:creationId xmlns:a16="http://schemas.microsoft.com/office/drawing/2014/main" xmlns="" id="{40616FE7-28E4-8E49-99E4-B511D7B048C1}"/>
              </a:ext>
            </a:extLst>
          </p:cNvPr>
          <p:cNvPicPr>
            <a:picLocks noChangeAspect="1"/>
          </p:cNvPicPr>
          <p:nvPr/>
        </p:nvPicPr>
        <p:blipFill>
          <a:blip r:embed="rId3"/>
          <a:stretch>
            <a:fillRect/>
          </a:stretch>
        </p:blipFill>
        <p:spPr>
          <a:xfrm>
            <a:off x="4604875" y="2052388"/>
            <a:ext cx="4147644" cy="3715740"/>
          </a:xfrm>
          <a:prstGeom prst="rect">
            <a:avLst/>
          </a:prstGeom>
        </p:spPr>
      </p:pic>
    </p:spTree>
    <p:extLst>
      <p:ext uri="{BB962C8B-B14F-4D97-AF65-F5344CB8AC3E}">
        <p14:creationId xmlns:p14="http://schemas.microsoft.com/office/powerpoint/2010/main" val="1653089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25180389"/>
              </p:ext>
            </p:extLst>
          </p:nvPr>
        </p:nvGraphicFramePr>
        <p:xfrm>
          <a:off x="342899" y="1667597"/>
          <a:ext cx="8442323" cy="4425933"/>
        </p:xfrm>
        <a:graphic>
          <a:graphicData uri="http://schemas.openxmlformats.org/drawingml/2006/table">
            <a:tbl>
              <a:tblPr firstRow="1" bandRow="1">
                <a:tableStyleId>{5C22544A-7EE6-4342-B048-85BDC9FD1C3A}</a:tableStyleId>
              </a:tblPr>
              <a:tblGrid>
                <a:gridCol w="336723">
                  <a:extLst>
                    <a:ext uri="{9D8B030D-6E8A-4147-A177-3AD203B41FA5}">
                      <a16:colId xmlns:a16="http://schemas.microsoft.com/office/drawing/2014/main" xmlns="" val="20000"/>
                    </a:ext>
                  </a:extLst>
                </a:gridCol>
                <a:gridCol w="630194">
                  <a:extLst>
                    <a:ext uri="{9D8B030D-6E8A-4147-A177-3AD203B41FA5}">
                      <a16:colId xmlns:a16="http://schemas.microsoft.com/office/drawing/2014/main" xmlns="" val="20001"/>
                    </a:ext>
                  </a:extLst>
                </a:gridCol>
                <a:gridCol w="2491802">
                  <a:extLst>
                    <a:ext uri="{9D8B030D-6E8A-4147-A177-3AD203B41FA5}">
                      <a16:colId xmlns:a16="http://schemas.microsoft.com/office/drawing/2014/main" xmlns="" val="20002"/>
                    </a:ext>
                  </a:extLst>
                </a:gridCol>
                <a:gridCol w="2491802">
                  <a:extLst>
                    <a:ext uri="{9D8B030D-6E8A-4147-A177-3AD203B41FA5}">
                      <a16:colId xmlns:a16="http://schemas.microsoft.com/office/drawing/2014/main" xmlns="" val="20003"/>
                    </a:ext>
                  </a:extLst>
                </a:gridCol>
                <a:gridCol w="2491802">
                  <a:extLst>
                    <a:ext uri="{9D8B030D-6E8A-4147-A177-3AD203B41FA5}">
                      <a16:colId xmlns:a16="http://schemas.microsoft.com/office/drawing/2014/main" xmlns="" val="20004"/>
                    </a:ext>
                  </a:extLst>
                </a:gridCol>
              </a:tblGrid>
              <a:tr h="298340">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gridSpan="3">
                  <a:txBody>
                    <a:bodyPr/>
                    <a:lstStyle/>
                    <a:p>
                      <a:pPr algn="ctr"/>
                      <a:r>
                        <a:rPr lang="en-US" sz="1400" dirty="0" err="1">
                          <a:solidFill>
                            <a:srgbClr val="FFFFFF"/>
                          </a:solidFill>
                        </a:rPr>
                        <a:t>Glidepath</a:t>
                      </a:r>
                      <a:endParaRPr lang="en-US" sz="1400" dirty="0">
                        <a:solidFill>
                          <a:srgbClr val="FFFFFF"/>
                        </a:solidFill>
                      </a:endParaRP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A42036"/>
                    </a:solid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tc hMerge="1">
                  <a:txBody>
                    <a:bodyPr/>
                    <a:lstStyle/>
                    <a:p>
                      <a:endParaRPr lang="en-US" sz="1400" dirty="0">
                        <a:solidFill>
                          <a:srgbClr val="323C47"/>
                        </a:solidFill>
                      </a:endParaRPr>
                    </a:p>
                  </a:txBody>
                  <a:tcP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xmlns="" val="10000"/>
                  </a:ext>
                </a:extLst>
              </a:tr>
              <a:tr h="298340">
                <a:tc>
                  <a:txBody>
                    <a:bodyPr/>
                    <a:lstStyle/>
                    <a:p>
                      <a:endParaRPr lang="en-US" sz="140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a:t>
                      </a:r>
                      <a:r>
                        <a:rPr lang="en-US" sz="1400" baseline="0" dirty="0">
                          <a:solidFill>
                            <a:srgbClr val="FFFFFF"/>
                          </a:solidFill>
                        </a:rPr>
                        <a:t> from 0.3 to 0.6</a:t>
                      </a:r>
                      <a:endParaRPr lang="en-US" sz="1400" dirty="0">
                        <a:solidFill>
                          <a:srgbClr val="FFFFFF"/>
                        </a:solidFill>
                      </a:endParaRP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Equity from 0.6 to 0.3</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FFFFFF"/>
                          </a:solidFill>
                        </a:rPr>
                        <a:t>100 – Age</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1272111">
                <a:tc rowSpan="3">
                  <a:txBody>
                    <a:bodyPr/>
                    <a:lstStyle/>
                    <a:p>
                      <a:pPr algn="ctr"/>
                      <a:r>
                        <a:rPr lang="en-US" sz="1400" b="1" dirty="0">
                          <a:solidFill>
                            <a:srgbClr val="FFFFFF"/>
                          </a:solidFill>
                        </a:rPr>
                        <a:t>Timing bad return</a:t>
                      </a:r>
                    </a:p>
                  </a:txBody>
                  <a:tcPr vert="vert27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r>
                        <a:rPr lang="en-US" sz="1400" dirty="0">
                          <a:solidFill>
                            <a:srgbClr val="FFFFFF"/>
                          </a:solidFill>
                        </a:rPr>
                        <a:t>Late</a:t>
                      </a:r>
                    </a:p>
                    <a:p>
                      <a:r>
                        <a:rPr lang="en-US" sz="1400" dirty="0">
                          <a:solidFill>
                            <a:srgbClr val="FFFFFF"/>
                          </a:solidFill>
                        </a:rPr>
                        <a:t>(SORR</a:t>
                      </a:r>
                      <a:r>
                        <a:rPr lang="en-US" sz="1400" baseline="0" dirty="0">
                          <a:solidFill>
                            <a:srgbClr val="FFFFFF"/>
                          </a:solidFill>
                        </a:rPr>
                        <a:t> = 0.3)</a:t>
                      </a:r>
                      <a:endParaRPr lang="en-US" sz="1400" dirty="0">
                        <a:solidFill>
                          <a:srgbClr val="FFFFFF"/>
                        </a:solidFill>
                      </a:endParaRP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Random</a:t>
                      </a:r>
                    </a:p>
                    <a:p>
                      <a:r>
                        <a:rPr lang="en-US" sz="1400" dirty="0">
                          <a:solidFill>
                            <a:srgbClr val="FFFFFF"/>
                          </a:solidFill>
                        </a:rPr>
                        <a:t>(SORR = 0.5)</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272111">
                <a:tc vMerge="1">
                  <a:txBody>
                    <a:bodyPr/>
                    <a:lstStyle/>
                    <a:p>
                      <a:endParaRPr lang="en-US" sz="1400" dirty="0">
                        <a:solidFill>
                          <a:srgbClr val="323C47"/>
                        </a:solidFill>
                      </a:endParaRPr>
                    </a:p>
                  </a:txBody>
                  <a:tcPr vert="vert270">
                    <a:noFill/>
                  </a:tcPr>
                </a:tc>
                <a:tc>
                  <a:txBody>
                    <a:bodyPr/>
                    <a:lstStyle/>
                    <a:p>
                      <a:r>
                        <a:rPr lang="en-US" sz="1400" dirty="0">
                          <a:solidFill>
                            <a:srgbClr val="FFFFFF"/>
                          </a:solidFill>
                        </a:rPr>
                        <a:t>Early</a:t>
                      </a:r>
                    </a:p>
                    <a:p>
                      <a:r>
                        <a:rPr lang="en-US" sz="1400" dirty="0">
                          <a:solidFill>
                            <a:srgbClr val="FFFFFF"/>
                          </a:solidFill>
                        </a:rPr>
                        <a:t> (SORR = 0.7)</a:t>
                      </a:r>
                    </a:p>
                  </a:txBody>
                  <a:tcPr vert="vert270">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endParaRPr lang="en-US" sz="1400" dirty="0">
                        <a:solidFill>
                          <a:srgbClr val="323C47"/>
                        </a:solidFill>
                      </a:endParaRPr>
                    </a:p>
                  </a:txBody>
                  <a:tcP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rgbClr val="323C47"/>
                        </a:solidFill>
                      </a:endParaRPr>
                    </a:p>
                  </a:txBody>
                  <a:tcP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a:xfrm>
            <a:off x="223168" y="390628"/>
            <a:ext cx="8549640" cy="1584960"/>
          </a:xfrm>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21</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Semi-dynamic strategies</a:t>
            </a:r>
          </a:p>
        </p:txBody>
      </p:sp>
      <p:pic>
        <p:nvPicPr>
          <p:cNvPr id="6" name="Picture 5"/>
          <p:cNvPicPr>
            <a:picLocks/>
          </p:cNvPicPr>
          <p:nvPr/>
        </p:nvPicPr>
        <p:blipFill>
          <a:blip r:embed="rId3"/>
          <a:stretch>
            <a:fillRect/>
          </a:stretch>
        </p:blipFill>
        <p:spPr>
          <a:xfrm>
            <a:off x="1314389" y="2283578"/>
            <a:ext cx="2466000" cy="1260000"/>
          </a:xfrm>
          <a:prstGeom prst="rect">
            <a:avLst/>
          </a:prstGeom>
        </p:spPr>
      </p:pic>
      <p:pic>
        <p:nvPicPr>
          <p:cNvPr id="8" name="Picture 7"/>
          <p:cNvPicPr>
            <a:picLocks/>
          </p:cNvPicPr>
          <p:nvPr/>
        </p:nvPicPr>
        <p:blipFill>
          <a:blip r:embed="rId4"/>
          <a:stretch>
            <a:fillRect/>
          </a:stretch>
        </p:blipFill>
        <p:spPr>
          <a:xfrm>
            <a:off x="6297622" y="2283578"/>
            <a:ext cx="2466000" cy="1260000"/>
          </a:xfrm>
          <a:prstGeom prst="rect">
            <a:avLst/>
          </a:prstGeom>
        </p:spPr>
      </p:pic>
      <p:pic>
        <p:nvPicPr>
          <p:cNvPr id="12" name="Picture 11"/>
          <p:cNvPicPr>
            <a:picLocks/>
          </p:cNvPicPr>
          <p:nvPr/>
        </p:nvPicPr>
        <p:blipFill>
          <a:blip r:embed="rId5"/>
          <a:stretch>
            <a:fillRect/>
          </a:stretch>
        </p:blipFill>
        <p:spPr>
          <a:xfrm>
            <a:off x="1314389" y="4835093"/>
            <a:ext cx="2466000" cy="1260000"/>
          </a:xfrm>
          <a:prstGeom prst="rect">
            <a:avLst/>
          </a:prstGeom>
        </p:spPr>
      </p:pic>
      <p:pic>
        <p:nvPicPr>
          <p:cNvPr id="13" name="Picture 12"/>
          <p:cNvPicPr>
            <a:picLocks/>
          </p:cNvPicPr>
          <p:nvPr/>
        </p:nvPicPr>
        <p:blipFill>
          <a:blip r:embed="rId6"/>
          <a:stretch>
            <a:fillRect/>
          </a:stretch>
        </p:blipFill>
        <p:spPr>
          <a:xfrm>
            <a:off x="3806720" y="4835093"/>
            <a:ext cx="2466000" cy="1260000"/>
          </a:xfrm>
          <a:prstGeom prst="rect">
            <a:avLst/>
          </a:prstGeom>
        </p:spPr>
      </p:pic>
      <p:pic>
        <p:nvPicPr>
          <p:cNvPr id="14" name="Picture 13"/>
          <p:cNvPicPr>
            <a:picLocks/>
          </p:cNvPicPr>
          <p:nvPr/>
        </p:nvPicPr>
        <p:blipFill>
          <a:blip r:embed="rId7"/>
          <a:stretch>
            <a:fillRect/>
          </a:stretch>
        </p:blipFill>
        <p:spPr>
          <a:xfrm>
            <a:off x="6297622" y="4835093"/>
            <a:ext cx="2466000" cy="1260000"/>
          </a:xfrm>
          <a:prstGeom prst="rect">
            <a:avLst/>
          </a:prstGeom>
        </p:spPr>
      </p:pic>
      <p:pic>
        <p:nvPicPr>
          <p:cNvPr id="15" name="Picture 14"/>
          <p:cNvPicPr preferRelativeResize="0">
            <a:picLocks/>
          </p:cNvPicPr>
          <p:nvPr/>
        </p:nvPicPr>
        <p:blipFill>
          <a:blip r:embed="rId8"/>
          <a:stretch>
            <a:fillRect/>
          </a:stretch>
        </p:blipFill>
        <p:spPr>
          <a:xfrm>
            <a:off x="3820160" y="2283578"/>
            <a:ext cx="2468880" cy="1261872"/>
          </a:xfrm>
          <a:prstGeom prst="rect">
            <a:avLst/>
          </a:prstGeom>
        </p:spPr>
      </p:pic>
      <p:pic>
        <p:nvPicPr>
          <p:cNvPr id="19" name="Picture 18"/>
          <p:cNvPicPr preferRelativeResize="0">
            <a:picLocks/>
          </p:cNvPicPr>
          <p:nvPr/>
        </p:nvPicPr>
        <p:blipFill>
          <a:blip r:embed="rId9"/>
          <a:stretch>
            <a:fillRect/>
          </a:stretch>
        </p:blipFill>
        <p:spPr>
          <a:xfrm>
            <a:off x="1311509" y="3558399"/>
            <a:ext cx="2468880" cy="1261872"/>
          </a:xfrm>
          <a:prstGeom prst="rect">
            <a:avLst/>
          </a:prstGeom>
        </p:spPr>
      </p:pic>
      <p:pic>
        <p:nvPicPr>
          <p:cNvPr id="20" name="Picture 19"/>
          <p:cNvPicPr preferRelativeResize="0">
            <a:picLocks/>
          </p:cNvPicPr>
          <p:nvPr/>
        </p:nvPicPr>
        <p:blipFill>
          <a:blip r:embed="rId10"/>
          <a:stretch>
            <a:fillRect/>
          </a:stretch>
        </p:blipFill>
        <p:spPr>
          <a:xfrm>
            <a:off x="3803840" y="3557618"/>
            <a:ext cx="2468880" cy="1261872"/>
          </a:xfrm>
          <a:prstGeom prst="rect">
            <a:avLst/>
          </a:prstGeom>
        </p:spPr>
      </p:pic>
      <p:pic>
        <p:nvPicPr>
          <p:cNvPr id="21" name="Picture 20"/>
          <p:cNvPicPr preferRelativeResize="0">
            <a:picLocks/>
          </p:cNvPicPr>
          <p:nvPr/>
        </p:nvPicPr>
        <p:blipFill>
          <a:blip r:embed="rId11"/>
          <a:stretch>
            <a:fillRect/>
          </a:stretch>
        </p:blipFill>
        <p:spPr>
          <a:xfrm>
            <a:off x="6303928" y="3557463"/>
            <a:ext cx="2468880" cy="1261872"/>
          </a:xfrm>
          <a:prstGeom prst="rect">
            <a:avLst/>
          </a:prstGeom>
        </p:spPr>
      </p:pic>
    </p:spTree>
    <p:extLst>
      <p:ext uri="{BB962C8B-B14F-4D97-AF65-F5344CB8AC3E}">
        <p14:creationId xmlns:p14="http://schemas.microsoft.com/office/powerpoint/2010/main" val="1616044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7052"/>
            <a:ext cx="9458793" cy="1584960"/>
          </a:xfrm>
        </p:spPr>
        <p:txBody>
          <a:bodyPr/>
          <a:lstStyle/>
          <a:p>
            <a:r>
              <a:rPr lang="en-US" dirty="0" err="1"/>
              <a:t>cONSTANT</a:t>
            </a:r>
            <a:r>
              <a:rPr lang="en-US" dirty="0"/>
              <a:t> </a:t>
            </a:r>
            <a:r>
              <a:rPr lang="en-US" dirty="0" err="1"/>
              <a:t>pROPORTION</a:t>
            </a:r>
            <a:r>
              <a:rPr lang="en-US" dirty="0"/>
              <a:t> PORTFOLIO INSURANCE (CPPI)</a:t>
            </a:r>
          </a:p>
        </p:txBody>
      </p:sp>
      <p:sp>
        <p:nvSpPr>
          <p:cNvPr id="4" name="Slide Number Placeholder 3"/>
          <p:cNvSpPr>
            <a:spLocks noGrp="1"/>
          </p:cNvSpPr>
          <p:nvPr>
            <p:ph type="sldNum" sz="quarter" idx="10"/>
          </p:nvPr>
        </p:nvSpPr>
        <p:spPr/>
        <p:txBody>
          <a:bodyPr/>
          <a:lstStyle/>
          <a:p>
            <a:fld id="{026A839D-8BA3-EB44-8091-71BB10A77D74}" type="slidenum">
              <a:rPr lang="en-US" smtClean="0"/>
              <a:pPr/>
              <a:t>22</a:t>
            </a:fld>
            <a:endParaRPr lang="en-US" dirty="0"/>
          </a:p>
        </p:txBody>
      </p:sp>
      <p:grpSp>
        <p:nvGrpSpPr>
          <p:cNvPr id="5" name="Group 4"/>
          <p:cNvGrpSpPr/>
          <p:nvPr/>
        </p:nvGrpSpPr>
        <p:grpSpPr>
          <a:xfrm>
            <a:off x="342900" y="1651490"/>
            <a:ext cx="8458200" cy="400110"/>
            <a:chOff x="342900" y="1812131"/>
            <a:chExt cx="8458200" cy="400110"/>
          </a:xfrm>
        </p:grpSpPr>
        <p:sp>
          <p:nvSpPr>
            <p:cNvPr id="6" name="TextBox 5"/>
            <p:cNvSpPr txBox="1"/>
            <p:nvPr/>
          </p:nvSpPr>
          <p:spPr>
            <a:xfrm>
              <a:off x="342900" y="1812131"/>
              <a:ext cx="8458200" cy="400110"/>
            </a:xfrm>
            <a:prstGeom prst="rect">
              <a:avLst/>
            </a:prstGeom>
            <a:noFill/>
          </p:spPr>
          <p:txBody>
            <a:bodyPr wrap="square" rtlCol="0">
              <a:spAutoFit/>
            </a:bodyPr>
            <a:lstStyle/>
            <a:p>
              <a:r>
                <a:rPr lang="en-US" sz="2000" dirty="0">
                  <a:solidFill>
                    <a:srgbClr val="323C47"/>
                  </a:solidFill>
                  <a:latin typeface="Arial" charset="0"/>
                </a:rPr>
                <a:t>What is CPPI?</a:t>
              </a:r>
            </a:p>
          </p:txBody>
        </p:sp>
        <p:cxnSp>
          <p:nvCxnSpPr>
            <p:cNvPr id="7" name="Straight Connector 6"/>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342900" y="2035005"/>
            <a:ext cx="8444484" cy="646331"/>
          </a:xfrm>
          <a:prstGeom prst="rect">
            <a:avLst/>
          </a:prstGeom>
        </p:spPr>
        <p:txBody>
          <a:bodyPr wrap="square">
            <a:spAutoFit/>
          </a:bodyPr>
          <a:lstStyle/>
          <a:p>
            <a:pPr marL="285750" indent="-285750">
              <a:spcBef>
                <a:spcPts val="600"/>
              </a:spcBef>
              <a:buFont typeface="Arial" charset="0"/>
              <a:buChar char="•"/>
            </a:pPr>
            <a:r>
              <a:rPr lang="en-US" dirty="0">
                <a:solidFill>
                  <a:srgbClr val="323C47"/>
                </a:solidFill>
              </a:rPr>
              <a:t>CPPI allows an investor to maintain exposure to the upside potential of a risky asset while providing a capital guarantee against downside risk.</a:t>
            </a:r>
          </a:p>
        </p:txBody>
      </p:sp>
      <p:grpSp>
        <p:nvGrpSpPr>
          <p:cNvPr id="9" name="Group 8"/>
          <p:cNvGrpSpPr/>
          <p:nvPr/>
        </p:nvGrpSpPr>
        <p:grpSpPr>
          <a:xfrm>
            <a:off x="342900" y="2681336"/>
            <a:ext cx="8458200" cy="400110"/>
            <a:chOff x="342900" y="1812131"/>
            <a:chExt cx="8458200" cy="400110"/>
          </a:xfrm>
        </p:grpSpPr>
        <p:sp>
          <p:nvSpPr>
            <p:cNvPr id="10" name="TextBox 9"/>
            <p:cNvSpPr txBox="1"/>
            <p:nvPr/>
          </p:nvSpPr>
          <p:spPr>
            <a:xfrm>
              <a:off x="342900" y="1812131"/>
              <a:ext cx="8458200" cy="400110"/>
            </a:xfrm>
            <a:prstGeom prst="rect">
              <a:avLst/>
            </a:prstGeom>
            <a:noFill/>
          </p:spPr>
          <p:txBody>
            <a:bodyPr wrap="square" rtlCol="0">
              <a:spAutoFit/>
            </a:bodyPr>
            <a:lstStyle/>
            <a:p>
              <a:r>
                <a:rPr lang="en-US" sz="2000" dirty="0">
                  <a:solidFill>
                    <a:srgbClr val="323C47"/>
                  </a:solidFill>
                  <a:latin typeface="Arial" charset="0"/>
                </a:rPr>
                <a:t>Approach</a:t>
              </a:r>
              <a:r>
                <a:rPr lang="en-US" sz="2000" baseline="30000" dirty="0">
                  <a:solidFill>
                    <a:srgbClr val="323C47"/>
                  </a:solidFill>
                  <a:latin typeface="Arial" charset="0"/>
                </a:rPr>
                <a:t>(1)</a:t>
              </a:r>
              <a:endParaRPr lang="en-US" sz="2000" dirty="0">
                <a:solidFill>
                  <a:srgbClr val="323C47"/>
                </a:solidFill>
                <a:latin typeface="Arial" charset="0"/>
              </a:endParaRPr>
            </a:p>
          </p:txBody>
        </p:sp>
        <p:cxnSp>
          <p:nvCxnSpPr>
            <p:cNvPr id="11" name="Straight Connector 10"/>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Rectangle 11"/>
              <p:cNvSpPr/>
              <p:nvPr/>
            </p:nvSpPr>
            <p:spPr>
              <a:xfrm>
                <a:off x="342900" y="3036806"/>
                <a:ext cx="8801100" cy="3244286"/>
              </a:xfrm>
              <a:prstGeom prst="rect">
                <a:avLst/>
              </a:prstGeom>
            </p:spPr>
            <p:txBody>
              <a:bodyPr wrap="square">
                <a:spAutoFit/>
              </a:bodyPr>
              <a:lstStyle/>
              <a:p>
                <a:pPr marL="285750" indent="-285750">
                  <a:spcBef>
                    <a:spcPts val="600"/>
                  </a:spcBef>
                  <a:buFont typeface="Arial" charset="0"/>
                  <a:buChar char="•"/>
                </a:pPr>
                <a:r>
                  <a:rPr lang="en-US" dirty="0">
                    <a:solidFill>
                      <a:srgbClr val="323C47"/>
                    </a:solidFill>
                  </a:rPr>
                  <a:t>At time t, Portfolio Value </a:t>
                </a:r>
                <a14:m>
                  <m:oMath xmlns:m="http://schemas.openxmlformats.org/officeDocument/2006/math">
                    <m:sSub>
                      <m:sSubPr>
                        <m:ctrlPr>
                          <a:rPr lang="en-US" i="1">
                            <a:solidFill>
                              <a:srgbClr val="323C47"/>
                            </a:solidFill>
                            <a:latin typeface="Cambria Math" charset="0"/>
                          </a:rPr>
                        </m:ctrlPr>
                      </m:sSubPr>
                      <m:e>
                        <m:r>
                          <a:rPr lang="en-US" i="1">
                            <a:solidFill>
                              <a:srgbClr val="323C47"/>
                            </a:solidFill>
                            <a:latin typeface="Cambria Math" charset="0"/>
                          </a:rPr>
                          <m:t>𝑉</m:t>
                        </m:r>
                      </m:e>
                      <m:sub>
                        <m:r>
                          <a:rPr lang="en-US" i="1">
                            <a:solidFill>
                              <a:srgbClr val="323C47"/>
                            </a:solidFill>
                            <a:latin typeface="Cambria Math" charset="0"/>
                          </a:rPr>
                          <m:t>𝑡</m:t>
                        </m:r>
                      </m:sub>
                    </m:sSub>
                  </m:oMath>
                </a14:m>
                <a:r>
                  <a:rPr lang="en-US" dirty="0">
                    <a:solidFill>
                      <a:srgbClr val="323C47"/>
                    </a:solidFill>
                  </a:rPr>
                  <a:t>  </a:t>
                </a:r>
              </a:p>
              <a:p>
                <a:pPr marL="285750" indent="-285750">
                  <a:spcBef>
                    <a:spcPts val="600"/>
                  </a:spcBef>
                  <a:buFont typeface="Arial" charset="0"/>
                  <a:buChar char="•"/>
                </a:pPr>
                <a:r>
                  <a:rPr lang="en-US" dirty="0">
                    <a:solidFill>
                      <a:srgbClr val="323C47"/>
                    </a:solidFill>
                  </a:rPr>
                  <a:t>Set NPV of monthly withdraw as Floor </a:t>
                </a:r>
                <a14:m>
                  <m:oMath xmlns:m="http://schemas.openxmlformats.org/officeDocument/2006/math">
                    <m:sSub>
                      <m:sSubPr>
                        <m:ctrlPr>
                          <a:rPr lang="en-US" i="1">
                            <a:solidFill>
                              <a:srgbClr val="323C47"/>
                            </a:solidFill>
                            <a:latin typeface="Cambria Math" charset="0"/>
                          </a:rPr>
                        </m:ctrlPr>
                      </m:sSubPr>
                      <m:e>
                        <m:r>
                          <a:rPr lang="en-US" i="1">
                            <a:solidFill>
                              <a:srgbClr val="323C47"/>
                            </a:solidFill>
                            <a:latin typeface="Cambria Math" charset="0"/>
                          </a:rPr>
                          <m:t>𝐹</m:t>
                        </m:r>
                      </m:e>
                      <m:sub>
                        <m:r>
                          <a:rPr lang="en-US" i="1">
                            <a:solidFill>
                              <a:srgbClr val="323C47"/>
                            </a:solidFill>
                            <a:latin typeface="Cambria Math" charset="0"/>
                          </a:rPr>
                          <m:t>𝑡</m:t>
                        </m:r>
                      </m:sub>
                    </m:sSub>
                  </m:oMath>
                </a14:m>
                <a:endParaRPr lang="en-US" dirty="0">
                  <a:solidFill>
                    <a:srgbClr val="323C47"/>
                  </a:solidFill>
                </a:endParaRPr>
              </a:p>
              <a:p>
                <a:pPr marL="285750" indent="-285750">
                  <a:spcBef>
                    <a:spcPts val="600"/>
                  </a:spcBef>
                  <a:buFont typeface="Arial" charset="0"/>
                  <a:buChar char="•"/>
                </a:pPr>
                <a:r>
                  <a:rPr lang="en-US" dirty="0">
                    <a:solidFill>
                      <a:srgbClr val="323C47"/>
                    </a:solidFill>
                  </a:rPr>
                  <a:t>Cushion Value </a:t>
                </a:r>
                <a14:m>
                  <m:oMath xmlns:m="http://schemas.openxmlformats.org/officeDocument/2006/math">
                    <m:sSub>
                      <m:sSubPr>
                        <m:ctrlPr>
                          <a:rPr lang="en-US" b="0" i="1" smtClean="0">
                            <a:solidFill>
                              <a:srgbClr val="323C47"/>
                            </a:solidFill>
                            <a:latin typeface="Cambria Math" charset="0"/>
                          </a:rPr>
                        </m:ctrlPr>
                      </m:sSubPr>
                      <m:e>
                        <m:r>
                          <a:rPr lang="en-US" b="0" i="1" smtClean="0">
                            <a:solidFill>
                              <a:srgbClr val="323C47"/>
                            </a:solidFill>
                            <a:latin typeface="Cambria Math" charset="0"/>
                          </a:rPr>
                          <m:t>𝐶</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charset="0"/>
                          </a:rPr>
                        </m:ctrlPr>
                      </m:sSubPr>
                      <m:e>
                        <m:r>
                          <a:rPr lang="en-US" b="0" i="1" smtClean="0">
                            <a:solidFill>
                              <a:srgbClr val="323C47"/>
                            </a:solidFill>
                            <a:latin typeface="Cambria Math" charset="0"/>
                          </a:rPr>
                          <m:t>𝑉</m:t>
                        </m:r>
                      </m:e>
                      <m:sub>
                        <m:r>
                          <a:rPr lang="en-US" b="0" i="1" smtClean="0">
                            <a:solidFill>
                              <a:srgbClr val="323C47"/>
                            </a:solidFill>
                            <a:latin typeface="Cambria Math" charset="0"/>
                          </a:rPr>
                          <m:t>𝑡</m:t>
                        </m:r>
                      </m:sub>
                    </m:sSub>
                    <m:r>
                      <a:rPr lang="en-US" b="0" i="1" smtClean="0">
                        <a:solidFill>
                          <a:srgbClr val="323C47"/>
                        </a:solidFill>
                        <a:latin typeface="Cambria Math" charset="0"/>
                      </a:rPr>
                      <m:t>−</m:t>
                    </m:r>
                    <m:sSub>
                      <m:sSubPr>
                        <m:ctrlPr>
                          <a:rPr lang="en-US" b="0" i="1" smtClean="0">
                            <a:solidFill>
                              <a:srgbClr val="323C47"/>
                            </a:solidFill>
                            <a:latin typeface="Cambria Math" charset="0"/>
                          </a:rPr>
                        </m:ctrlPr>
                      </m:sSubPr>
                      <m:e>
                        <m:r>
                          <a:rPr lang="en-US" b="0" i="1" smtClean="0">
                            <a:solidFill>
                              <a:srgbClr val="323C47"/>
                            </a:solidFill>
                            <a:latin typeface="Cambria Math" charset="0"/>
                          </a:rPr>
                          <m:t>𝐹</m:t>
                        </m:r>
                      </m:e>
                      <m:sub>
                        <m:r>
                          <a:rPr lang="en-US" b="0" i="1" smtClean="0">
                            <a:solidFill>
                              <a:srgbClr val="323C47"/>
                            </a:solidFill>
                            <a:latin typeface="Cambria Math" charset="0"/>
                          </a:rPr>
                          <m:t>𝑡</m:t>
                        </m:r>
                      </m:sub>
                    </m:sSub>
                  </m:oMath>
                </a14:m>
                <a:r>
                  <a:rPr lang="en-US" baseline="-25000" dirty="0">
                    <a:solidFill>
                      <a:srgbClr val="323C47"/>
                    </a:solidFill>
                  </a:rPr>
                  <a:t> </a:t>
                </a:r>
                <a14:m>
                  <m:oMath xmlns:m="http://schemas.openxmlformats.org/officeDocument/2006/math">
                    <m:r>
                      <a:rPr lang="en-US" i="1" baseline="-25000" dirty="0" smtClean="0">
                        <a:solidFill>
                          <a:srgbClr val="323C47"/>
                        </a:solidFill>
                        <a:latin typeface="Cambria Math" charset="0"/>
                      </a:rPr>
                      <m:t>	</m:t>
                    </m:r>
                    <m:r>
                      <a:rPr lang="en-US" b="0" i="1" baseline="-25000" dirty="0" smtClean="0">
                        <a:solidFill>
                          <a:srgbClr val="323C47"/>
                        </a:solidFill>
                        <a:latin typeface="Cambria Math" charset="0"/>
                      </a:rPr>
                      <m:t>                          </m:t>
                    </m:r>
                    <m:r>
                      <a:rPr lang="en-US" i="1">
                        <a:solidFill>
                          <a:srgbClr val="323C47"/>
                        </a:solidFill>
                        <a:latin typeface="Cambria Math" charset="0"/>
                      </a:rPr>
                      <m:t>𝑚</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0" smtClean="0">
                        <a:solidFill>
                          <a:srgbClr val="323C47"/>
                        </a:solidFill>
                        <a:latin typeface="Cambria Math" charset="0"/>
                      </a:rPr>
                      <m:t> </m:t>
                    </m:r>
                    <m:r>
                      <a:rPr lang="en-US" b="0" i="1" smtClean="0">
                        <a:solidFill>
                          <a:srgbClr val="323C47"/>
                        </a:solidFill>
                        <a:latin typeface="Cambria Math" charset="0"/>
                      </a:rPr>
                      <m:t>𝑤h𝑒𝑛</m:t>
                    </m:r>
                    <m:r>
                      <a:rPr lang="en-US" b="0" i="1" smtClean="0">
                        <a:solidFill>
                          <a:srgbClr val="323C47"/>
                        </a:solidFill>
                        <a:latin typeface="Cambria Math" charset="0"/>
                      </a:rPr>
                      <m:t> </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 ＞ 0</m:t>
                    </m:r>
                  </m:oMath>
                </a14:m>
                <a:endParaRPr lang="en-US" dirty="0">
                  <a:solidFill>
                    <a:srgbClr val="323C47"/>
                  </a:solidFill>
                </a:endParaRPr>
              </a:p>
              <a:p>
                <a:pPr marL="285750" indent="-285750">
                  <a:spcBef>
                    <a:spcPts val="600"/>
                  </a:spcBef>
                  <a:buFont typeface="Arial" charset="0"/>
                  <a:buChar char="•"/>
                </a:pPr>
                <a:r>
                  <a:rPr lang="en-US" dirty="0">
                    <a:solidFill>
                      <a:srgbClr val="323C47"/>
                    </a:solidFill>
                  </a:rPr>
                  <a:t>Equity investment amount </a:t>
                </a:r>
                <a14:m>
                  <m:oMath xmlns:m="http://schemas.openxmlformats.org/officeDocument/2006/math">
                    <m:sSub>
                      <m:sSubPr>
                        <m:ctrlPr>
                          <a:rPr lang="en-US" i="1" smtClean="0">
                            <a:solidFill>
                              <a:srgbClr val="323C47"/>
                            </a:solidFill>
                            <a:latin typeface="Cambria Math" charset="0"/>
                          </a:rPr>
                        </m:ctrlPr>
                      </m:sSubPr>
                      <m:e>
                        <m:r>
                          <a:rPr lang="en-US" b="0" i="1" smtClean="0">
                            <a:solidFill>
                              <a:srgbClr val="323C47"/>
                            </a:solidFill>
                            <a:latin typeface="Cambria Math" charset="0"/>
                          </a:rPr>
                          <m:t>𝑒</m:t>
                        </m:r>
                      </m:e>
                      <m:sub>
                        <m:r>
                          <a:rPr lang="en-US" b="0" i="1" smtClean="0">
                            <a:solidFill>
                              <a:srgbClr val="323C47"/>
                            </a:solidFill>
                            <a:latin typeface="Cambria Math" charset="0"/>
                          </a:rPr>
                          <m:t>𝑡</m:t>
                        </m:r>
                      </m:sub>
                    </m:sSub>
                  </m:oMath>
                </a14:m>
                <a:endParaRPr lang="en-US" dirty="0">
                  <a:solidFill>
                    <a:srgbClr val="323C47"/>
                  </a:solidFill>
                </a:endParaRPr>
              </a:p>
              <a:p>
                <a:pPr lvl="8">
                  <a:spcBef>
                    <a:spcPts val="600"/>
                  </a:spcBef>
                </a:pPr>
                <a:r>
                  <a:rPr lang="en-US" dirty="0">
                    <a:solidFill>
                      <a:srgbClr val="323C47"/>
                    </a:solidFill>
                  </a:rPr>
                  <a:t>     </a:t>
                </a:r>
                <a14:m>
                  <m:oMath xmlns:m="http://schemas.openxmlformats.org/officeDocument/2006/math">
                    <m:r>
                      <a:rPr lang="en-US" b="0" i="1" dirty="0" smtClean="0">
                        <a:solidFill>
                          <a:srgbClr val="323C47"/>
                        </a:solidFill>
                        <a:latin typeface="Cambria Math" charset="0"/>
                      </a:rPr>
                      <m:t>0      </m:t>
                    </m:r>
                    <m:r>
                      <a:rPr lang="en-US" b="0" i="1" dirty="0" smtClean="0">
                        <a:solidFill>
                          <a:srgbClr val="323C47"/>
                        </a:solidFill>
                        <a:latin typeface="Cambria Math" charset="0"/>
                      </a:rPr>
                      <m:t>𝑤h𝑒𝑛</m:t>
                    </m:r>
                    <m:r>
                      <a:rPr lang="en-US" b="0" i="1" dirty="0" smtClean="0">
                        <a:solidFill>
                          <a:srgbClr val="323C47"/>
                        </a:solidFill>
                        <a:latin typeface="Cambria Math" charset="0"/>
                      </a:rPr>
                      <m:t> </m:t>
                    </m:r>
                    <m:sSub>
                      <m:sSubPr>
                        <m:ctrlPr>
                          <a:rPr lang="en-US" i="1">
                            <a:solidFill>
                              <a:srgbClr val="323C47"/>
                            </a:solidFill>
                            <a:latin typeface="Cambria Math" charset="0"/>
                          </a:rPr>
                        </m:ctrlPr>
                      </m:sSubPr>
                      <m:e>
                        <m:r>
                          <a:rPr lang="en-US" i="1">
                            <a:solidFill>
                              <a:srgbClr val="323C47"/>
                            </a:solidFill>
                            <a:latin typeface="Cambria Math" charset="0"/>
                          </a:rPr>
                          <m:t>𝐶</m:t>
                        </m:r>
                      </m:e>
                      <m:sub>
                        <m:r>
                          <a:rPr lang="en-US" i="1">
                            <a:solidFill>
                              <a:srgbClr val="323C47"/>
                            </a:solidFill>
                            <a:latin typeface="Cambria Math" charset="0"/>
                          </a:rPr>
                          <m:t>𝑡</m:t>
                        </m:r>
                      </m:sub>
                    </m:sSub>
                    <m:r>
                      <a:rPr lang="en-US" b="0" i="1" smtClean="0">
                        <a:solidFill>
                          <a:srgbClr val="323C47"/>
                        </a:solidFill>
                        <a:latin typeface="Cambria Math" charset="0"/>
                      </a:rPr>
                      <m:t>≦0</m:t>
                    </m:r>
                  </m:oMath>
                </a14:m>
                <a:endParaRPr lang="en-US" b="0" i="1" dirty="0">
                  <a:solidFill>
                    <a:srgbClr val="323C47"/>
                  </a:solidFill>
                  <a:latin typeface="Cambria Math" charset="0"/>
                </a:endParaRPr>
              </a:p>
              <a:p>
                <a:pPr marL="285750" indent="-285750">
                  <a:spcBef>
                    <a:spcPts val="600"/>
                  </a:spcBef>
                  <a:buFont typeface="Arial" charset="0"/>
                  <a:buChar char="•"/>
                </a:pPr>
                <a14:m>
                  <m:oMath xmlns:m="http://schemas.openxmlformats.org/officeDocument/2006/math">
                    <m:r>
                      <a:rPr lang="en-US" b="0" i="1" dirty="0" smtClean="0">
                        <a:solidFill>
                          <a:srgbClr val="323C47"/>
                        </a:solidFill>
                        <a:latin typeface="Cambria Math" charset="0"/>
                      </a:rPr>
                      <m:t>𝑚</m:t>
                    </m:r>
                  </m:oMath>
                </a14:m>
                <a:r>
                  <a:rPr lang="en-US" dirty="0">
                    <a:solidFill>
                      <a:srgbClr val="323C47"/>
                    </a:solidFill>
                  </a:rPr>
                  <a:t> is a nonnegative constant measured by inverse of min historical equity return; higher </a:t>
                </a:r>
                <a14:m>
                  <m:oMath xmlns:m="http://schemas.openxmlformats.org/officeDocument/2006/math">
                    <m:r>
                      <a:rPr lang="en-US" i="1" dirty="0" smtClean="0">
                        <a:solidFill>
                          <a:srgbClr val="323C47"/>
                        </a:solidFill>
                        <a:latin typeface="Cambria Math" charset="0"/>
                      </a:rPr>
                      <m:t>𝑚</m:t>
                    </m:r>
                  </m:oMath>
                </a14:m>
                <a:r>
                  <a:rPr lang="en-US" dirty="0">
                    <a:solidFill>
                      <a:srgbClr val="323C47"/>
                    </a:solidFill>
                  </a:rPr>
                  <a:t> </a:t>
                </a:r>
                <a:r>
                  <a:rPr lang="en-US" dirty="0">
                    <a:solidFill>
                      <a:srgbClr val="323C47"/>
                    </a:solidFill>
                    <a:sym typeface="Wingdings"/>
                  </a:rPr>
                  <a:t> higher amount invested in equity  higher risk exposure</a:t>
                </a:r>
              </a:p>
              <a:p>
                <a:pPr marL="285750" indent="-285750">
                  <a:spcBef>
                    <a:spcPts val="600"/>
                  </a:spcBef>
                  <a:buFont typeface="Arial" charset="0"/>
                  <a:buChar char="•"/>
                </a:pPr>
                <a:r>
                  <a:rPr lang="en-US" b="0" dirty="0">
                    <a:solidFill>
                      <a:srgbClr val="323C47"/>
                    </a:solidFill>
                    <a:latin typeface="Cambria Math" charset="0"/>
                    <a:sym typeface="Wingdings"/>
                  </a:rPr>
                  <a:t>Portfolio Value of each period: </a:t>
                </a:r>
                <a:r>
                  <a:rPr lang="en-US" dirty="0">
                    <a:solidFill>
                      <a:srgbClr val="323C47"/>
                    </a:solidFill>
                    <a:latin typeface="Cambria Math" charset="0"/>
                    <a:sym typeface="Wingdings"/>
                  </a:rPr>
                  <a:t/>
                </a:r>
                <a:br>
                  <a:rPr lang="en-US" dirty="0">
                    <a:solidFill>
                      <a:srgbClr val="323C47"/>
                    </a:solidFill>
                    <a:latin typeface="Cambria Math" charset="0"/>
                    <a:sym typeface="Wingdings"/>
                  </a:rPr>
                </a:br>
                <a:endParaRPr lang="en-US" sz="500" b="0" dirty="0">
                  <a:solidFill>
                    <a:srgbClr val="323C47"/>
                  </a:solidFill>
                  <a:latin typeface="Cambria Math" charset="0"/>
                  <a:sym typeface="Wingdings"/>
                </a:endParaRPr>
              </a:p>
              <a:p>
                <a:pPr>
                  <a:spcBef>
                    <a:spcPts val="600"/>
                  </a:spcBef>
                </a:pPr>
                <a14:m>
                  <m:oMathPara xmlns:m="http://schemas.openxmlformats.org/officeDocument/2006/math">
                    <m:oMathParaPr>
                      <m:jc m:val="centerGroup"/>
                    </m:oMathParaPr>
                    <m:oMath xmlns:m="http://schemas.openxmlformats.org/officeDocument/2006/math">
                      <m:sSub>
                        <m:sSubPr>
                          <m:ctrlPr>
                            <a:rPr lang="en-US" sz="2000" b="0" i="1" smtClean="0">
                              <a:solidFill>
                                <a:srgbClr val="323C47"/>
                              </a:solidFill>
                              <a:latin typeface="Cambria Math" charset="0"/>
                            </a:rPr>
                          </m:ctrlPr>
                        </m:sSubPr>
                        <m:e>
                          <m:r>
                            <a:rPr lang="en-US" sz="2000" b="0" i="1" smtClean="0">
                              <a:solidFill>
                                <a:srgbClr val="323C47"/>
                              </a:solidFill>
                              <a:latin typeface="Cambria Math" charset="0"/>
                            </a:rPr>
                            <m:t>𝑉</m:t>
                          </m:r>
                        </m:e>
                        <m:sub>
                          <m:r>
                            <a:rPr lang="en-US" sz="2000" b="0" i="1" smtClean="0">
                              <a:solidFill>
                                <a:srgbClr val="323C47"/>
                              </a:solidFill>
                              <a:latin typeface="Cambria Math" charset="0"/>
                            </a:rPr>
                            <m:t>𝑡</m:t>
                          </m:r>
                          <m:r>
                            <a:rPr lang="en-US" sz="2000" b="0" i="1" smtClean="0">
                              <a:solidFill>
                                <a:srgbClr val="323C47"/>
                              </a:solidFill>
                              <a:latin typeface="Cambria Math" charset="0"/>
                            </a:rPr>
                            <m:t>+1</m:t>
                          </m:r>
                        </m:sub>
                      </m:sSub>
                      <m:r>
                        <a:rPr lang="en-US" sz="2000" b="0" i="1" smtClean="0">
                          <a:solidFill>
                            <a:srgbClr val="323C47"/>
                          </a:solidFill>
                          <a:latin typeface="Cambria Math" charset="0"/>
                        </a:rPr>
                        <m:t>=</m:t>
                      </m:r>
                      <m:sSub>
                        <m:sSubPr>
                          <m:ctrlPr>
                            <a:rPr lang="en-US" sz="2000" b="0" i="1" smtClean="0">
                              <a:solidFill>
                                <a:srgbClr val="323C47"/>
                              </a:solidFill>
                              <a:latin typeface="Cambria Math" charset="0"/>
                            </a:rPr>
                          </m:ctrlPr>
                        </m:sSubPr>
                        <m:e>
                          <m:r>
                            <a:rPr lang="en-US" sz="2000" b="0" i="1" smtClean="0">
                              <a:solidFill>
                                <a:srgbClr val="323C47"/>
                              </a:solidFill>
                              <a:latin typeface="Cambria Math" charset="0"/>
                            </a:rPr>
                            <m:t>𝑉</m:t>
                          </m:r>
                        </m:e>
                        <m:sub>
                          <m:r>
                            <a:rPr lang="en-US" sz="2000" b="0" i="1" smtClean="0">
                              <a:solidFill>
                                <a:srgbClr val="323C47"/>
                              </a:solidFill>
                              <a:latin typeface="Cambria Math" charset="0"/>
                            </a:rPr>
                            <m:t>𝑡</m:t>
                          </m:r>
                        </m:sub>
                      </m:sSub>
                      <m:r>
                        <a:rPr lang="en-US" sz="2000" b="0" i="0" smtClean="0">
                          <a:solidFill>
                            <a:srgbClr val="323C47"/>
                          </a:solidFill>
                          <a:latin typeface="Cambria Math" charset="0"/>
                        </a:rPr>
                        <m:t>+</m:t>
                      </m:r>
                      <m:sSub>
                        <m:sSubPr>
                          <m:ctrlPr>
                            <a:rPr lang="en-US" sz="2000" i="1">
                              <a:solidFill>
                                <a:srgbClr val="323C47"/>
                              </a:solidFill>
                              <a:latin typeface="Cambria Math" charset="0"/>
                            </a:rPr>
                          </m:ctrlPr>
                        </m:sSubPr>
                        <m:e>
                          <m:r>
                            <a:rPr lang="en-US" sz="2000" i="1">
                              <a:solidFill>
                                <a:srgbClr val="323C47"/>
                              </a:solidFill>
                              <a:latin typeface="Cambria Math" charset="0"/>
                            </a:rPr>
                            <m:t>𝑒</m:t>
                          </m:r>
                        </m:e>
                        <m:sub>
                          <m:r>
                            <a:rPr lang="en-US" sz="2000" i="1">
                              <a:solidFill>
                                <a:srgbClr val="323C47"/>
                              </a:solidFill>
                              <a:latin typeface="Cambria Math" charset="0"/>
                            </a:rPr>
                            <m:t>𝑡</m:t>
                          </m:r>
                        </m:sub>
                      </m:sSub>
                      <m:r>
                        <a:rPr lang="en-US" sz="2000" i="1" smtClean="0">
                          <a:solidFill>
                            <a:srgbClr val="323C47"/>
                          </a:solidFill>
                          <a:latin typeface="Cambria Math" charset="0"/>
                          <a:ea typeface="Cambria Math" charset="0"/>
                          <a:cs typeface="Cambria Math" charset="0"/>
                        </a:rPr>
                        <m:t>×</m:t>
                      </m:r>
                      <m:sSub>
                        <m:sSubPr>
                          <m:ctrlPr>
                            <a:rPr lang="en-US" sz="200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𝑟</m:t>
                          </m:r>
                        </m:e>
                        <m:sub>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𝑒</m:t>
                              </m:r>
                            </m:e>
                            <m:sub>
                              <m:r>
                                <a:rPr lang="en-US" sz="2000" b="0" i="1" smtClean="0">
                                  <a:solidFill>
                                    <a:srgbClr val="323C47"/>
                                  </a:solidFill>
                                  <a:latin typeface="Cambria Math" charset="0"/>
                                  <a:ea typeface="Cambria Math" charset="0"/>
                                  <a:cs typeface="Cambria Math" charset="0"/>
                                </a:rPr>
                                <m:t>𝑡</m:t>
                              </m:r>
                            </m:sub>
                          </m:sSub>
                        </m:sub>
                      </m:sSub>
                      <m:r>
                        <a:rPr lang="en-US" sz="2000" b="0" i="1" smtClean="0">
                          <a:solidFill>
                            <a:srgbClr val="323C47"/>
                          </a:solidFill>
                          <a:latin typeface="Cambria Math" charset="0"/>
                          <a:ea typeface="Cambria Math" charset="0"/>
                          <a:cs typeface="Cambria Math" charset="0"/>
                        </a:rPr>
                        <m:t>+</m:t>
                      </m:r>
                      <m:d>
                        <m:dPr>
                          <m:ctrlPr>
                            <a:rPr lang="en-US" sz="2000" b="0" i="1" smtClean="0">
                              <a:solidFill>
                                <a:srgbClr val="323C47"/>
                              </a:solidFill>
                              <a:latin typeface="Cambria Math" charset="0"/>
                              <a:ea typeface="Cambria Math" charset="0"/>
                              <a:cs typeface="Cambria Math" charset="0"/>
                            </a:rPr>
                          </m:ctrlPr>
                        </m:dPr>
                        <m:e>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𝑉</m:t>
                              </m:r>
                            </m:e>
                            <m:sub>
                              <m:r>
                                <a:rPr lang="en-US" sz="2000" b="0" i="1" smtClean="0">
                                  <a:solidFill>
                                    <a:srgbClr val="323C47"/>
                                  </a:solidFill>
                                  <a:latin typeface="Cambria Math" charset="0"/>
                                  <a:ea typeface="Cambria Math" charset="0"/>
                                  <a:cs typeface="Cambria Math" charset="0"/>
                                </a:rPr>
                                <m:t>𝑡</m:t>
                              </m:r>
                            </m:sub>
                          </m:sSub>
                          <m:r>
                            <a:rPr lang="en-US" sz="2000" b="0" i="1" smtClean="0">
                              <a:solidFill>
                                <a:srgbClr val="323C47"/>
                              </a:solidFill>
                              <a:latin typeface="Cambria Math" charset="0"/>
                              <a:ea typeface="Cambria Math" charset="0"/>
                              <a:cs typeface="Cambria Math" charset="0"/>
                            </a:rPr>
                            <m:t>−</m:t>
                          </m:r>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𝑒</m:t>
                              </m:r>
                            </m:e>
                            <m:sub>
                              <m:r>
                                <a:rPr lang="en-US" sz="2000" b="0" i="1" smtClean="0">
                                  <a:solidFill>
                                    <a:srgbClr val="323C47"/>
                                  </a:solidFill>
                                  <a:latin typeface="Cambria Math" charset="0"/>
                                  <a:ea typeface="Cambria Math" charset="0"/>
                                  <a:cs typeface="Cambria Math" charset="0"/>
                                </a:rPr>
                                <m:t>𝑡</m:t>
                              </m:r>
                            </m:sub>
                          </m:sSub>
                        </m:e>
                      </m:d>
                      <m:r>
                        <a:rPr lang="en-US" sz="2000" b="0" i="1" smtClean="0">
                          <a:solidFill>
                            <a:srgbClr val="323C47"/>
                          </a:solidFill>
                          <a:latin typeface="Cambria Math" charset="0"/>
                          <a:ea typeface="Cambria Math" charset="0"/>
                          <a:cs typeface="Cambria Math" charset="0"/>
                        </a:rPr>
                        <m:t>×</m:t>
                      </m:r>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𝑟</m:t>
                          </m:r>
                        </m:e>
                        <m:sub>
                          <m:sSub>
                            <m:sSubPr>
                              <m:ctrlPr>
                                <a:rPr lang="en-US" sz="2000" b="0" i="1" smtClean="0">
                                  <a:solidFill>
                                    <a:srgbClr val="323C47"/>
                                  </a:solidFill>
                                  <a:latin typeface="Cambria Math" charset="0"/>
                                  <a:ea typeface="Cambria Math" charset="0"/>
                                  <a:cs typeface="Cambria Math" charset="0"/>
                                </a:rPr>
                              </m:ctrlPr>
                            </m:sSubPr>
                            <m:e>
                              <m:r>
                                <a:rPr lang="en-US" sz="2000" b="0" i="1" smtClean="0">
                                  <a:solidFill>
                                    <a:srgbClr val="323C47"/>
                                  </a:solidFill>
                                  <a:latin typeface="Cambria Math" charset="0"/>
                                  <a:ea typeface="Cambria Math" charset="0"/>
                                  <a:cs typeface="Cambria Math" charset="0"/>
                                </a:rPr>
                                <m:t>𝐹𝐼</m:t>
                              </m:r>
                            </m:e>
                            <m:sub>
                              <m:r>
                                <a:rPr lang="en-US" sz="2000" b="0" i="1" smtClean="0">
                                  <a:solidFill>
                                    <a:srgbClr val="323C47"/>
                                  </a:solidFill>
                                  <a:latin typeface="Cambria Math" charset="0"/>
                                  <a:ea typeface="Cambria Math" charset="0"/>
                                  <a:cs typeface="Cambria Math" charset="0"/>
                                </a:rPr>
                                <m:t>𝑡</m:t>
                              </m:r>
                            </m:sub>
                          </m:sSub>
                        </m:sub>
                      </m:sSub>
                      <m:r>
                        <a:rPr lang="en-US" sz="2000" b="0" i="1" smtClean="0">
                          <a:solidFill>
                            <a:srgbClr val="323C47"/>
                          </a:solidFill>
                          <a:latin typeface="Cambria Math" charset="0"/>
                          <a:ea typeface="Cambria Math" charset="0"/>
                          <a:cs typeface="Cambria Math" charset="0"/>
                        </a:rPr>
                        <m:t>−</m:t>
                      </m:r>
                      <m:r>
                        <a:rPr lang="en-US" sz="2000" b="0" i="1" smtClean="0">
                          <a:solidFill>
                            <a:srgbClr val="323C47"/>
                          </a:solidFill>
                          <a:latin typeface="Cambria Math" charset="0"/>
                          <a:ea typeface="Cambria Math" charset="0"/>
                          <a:cs typeface="Cambria Math" charset="0"/>
                        </a:rPr>
                        <m:t>𝑚𝑜𝑛𝑡h𝑙𝑦</m:t>
                      </m:r>
                      <m:r>
                        <a:rPr lang="en-US" sz="2000" b="0" i="1" smtClean="0">
                          <a:solidFill>
                            <a:srgbClr val="323C47"/>
                          </a:solidFill>
                          <a:latin typeface="Cambria Math" charset="0"/>
                          <a:ea typeface="Cambria Math" charset="0"/>
                          <a:cs typeface="Cambria Math" charset="0"/>
                        </a:rPr>
                        <m:t> </m:t>
                      </m:r>
                      <m:r>
                        <a:rPr lang="en-US" sz="2000" b="0" i="1" smtClean="0">
                          <a:solidFill>
                            <a:srgbClr val="323C47"/>
                          </a:solidFill>
                          <a:latin typeface="Cambria Math" charset="0"/>
                          <a:ea typeface="Cambria Math" charset="0"/>
                          <a:cs typeface="Cambria Math" charset="0"/>
                        </a:rPr>
                        <m:t>𝑤𝑖𝑡h𝑑𝑟𝑎𝑤𝑎𝑙</m:t>
                      </m:r>
                    </m:oMath>
                  </m:oMathPara>
                </a14:m>
                <a:endParaRPr lang="en-US" sz="2000" dirty="0">
                  <a:solidFill>
                    <a:srgbClr val="323C47"/>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42900" y="3036806"/>
                <a:ext cx="8801100" cy="3244286"/>
              </a:xfrm>
              <a:prstGeom prst="rect">
                <a:avLst/>
              </a:prstGeom>
              <a:blipFill rotWithShape="0">
                <a:blip r:embed="rId2"/>
                <a:stretch>
                  <a:fillRect l="-416" t="-940" b="-12030"/>
                </a:stretch>
              </a:blipFill>
            </p:spPr>
            <p:txBody>
              <a:bodyPr/>
              <a:lstStyle/>
              <a:p>
                <a:r>
                  <a:rPr lang="en-US">
                    <a:noFill/>
                  </a:rPr>
                  <a:t> </a:t>
                </a:r>
              </a:p>
            </p:txBody>
          </p:sp>
        </mc:Fallback>
      </mc:AlternateContent>
      <p:sp>
        <p:nvSpPr>
          <p:cNvPr id="3" name="Left Brace 2"/>
          <p:cNvSpPr/>
          <p:nvPr/>
        </p:nvSpPr>
        <p:spPr>
          <a:xfrm>
            <a:off x="3765177" y="3984510"/>
            <a:ext cx="349623" cy="64900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967409" y="6226175"/>
            <a:ext cx="7606748" cy="461665"/>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en-US" sz="1000" dirty="0" err="1">
                <a:solidFill>
                  <a:srgbClr val="323C47"/>
                </a:solidFill>
              </a:rPr>
              <a:t>Ameur</a:t>
            </a:r>
            <a:r>
              <a:rPr lang="en-US" sz="1000" dirty="0">
                <a:solidFill>
                  <a:srgbClr val="323C47"/>
                </a:solidFill>
              </a:rPr>
              <a:t>, H. Ben, and J.L. </a:t>
            </a:r>
            <a:r>
              <a:rPr lang="en-US" sz="1000" dirty="0" err="1">
                <a:solidFill>
                  <a:srgbClr val="323C47"/>
                </a:solidFill>
              </a:rPr>
              <a:t>Prigent</a:t>
            </a:r>
            <a:r>
              <a:rPr lang="en-US" sz="1000" dirty="0">
                <a:solidFill>
                  <a:srgbClr val="323C47"/>
                </a:solidFill>
              </a:rPr>
              <a:t>. “Portfolio Insurance: Determination of a Dynamic CPPI Multiple as Function of State Variables.” Dec. 2006</a:t>
            </a:r>
            <a:r>
              <a:rPr lang="en-US" sz="1000" dirty="0">
                <a:solidFill>
                  <a:srgbClr val="000000"/>
                </a:solidFill>
              </a:rPr>
              <a:t>.</a:t>
            </a:r>
          </a:p>
        </p:txBody>
      </p:sp>
    </p:spTree>
    <p:extLst>
      <p:ext uri="{BB962C8B-B14F-4D97-AF65-F5344CB8AC3E}">
        <p14:creationId xmlns:p14="http://schemas.microsoft.com/office/powerpoint/2010/main" val="331525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284749" y="21724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23</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a:t>
            </a:r>
            <a:r>
              <a:rPr lang="en-US" sz="1800"/>
              <a:t>= 0.3</a:t>
            </a:r>
            <a:r>
              <a:rPr lang="en-US"/>
              <a:t/>
            </a:r>
            <a:br>
              <a:rPr lang="en-US"/>
            </a:br>
            <a:endParaRPr lang="en-US" b="0" i="1" cap="none" dirty="0">
              <a:solidFill>
                <a:schemeClr val="tx1"/>
              </a:solidFill>
            </a:endParaRPr>
          </a:p>
        </p:txBody>
      </p:sp>
    </p:spTree>
    <p:extLst>
      <p:ext uri="{BB962C8B-B14F-4D97-AF65-F5344CB8AC3E}">
        <p14:creationId xmlns:p14="http://schemas.microsoft.com/office/powerpoint/2010/main" val="62937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24</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3"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0.5</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727328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84749" y="2168875"/>
            <a:ext cx="6568333" cy="4053600"/>
          </a:xfrm>
          <a:prstGeom prst="rect">
            <a:avLst/>
          </a:prstGeom>
        </p:spPr>
      </p:pic>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25</a:t>
            </a:fld>
            <a:endParaRPr lang="en-US" dirty="0"/>
          </a:p>
        </p:txBody>
      </p:sp>
      <p:sp>
        <p:nvSpPr>
          <p:cNvPr id="5" name="Title 1"/>
          <p:cNvSpPr txBox="1">
            <a:spLocks/>
          </p:cNvSpPr>
          <p:nvPr/>
        </p:nvSpPr>
        <p:spPr>
          <a:xfrm>
            <a:off x="342900" y="0"/>
            <a:ext cx="8497860"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Constant proportion Portfolio Insurance (CPPI)</a:t>
            </a:r>
          </a:p>
        </p:txBody>
      </p:sp>
      <p:sp>
        <p:nvSpPr>
          <p:cNvPr id="11"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0.7 </a:t>
            </a:r>
            <a:r>
              <a:rPr lang="en-US" dirty="0"/>
              <a:t/>
            </a:r>
            <a:br>
              <a:rPr lang="en-US" dirty="0"/>
            </a:br>
            <a:endParaRPr lang="en-US" b="0" i="1" cap="none" dirty="0">
              <a:solidFill>
                <a:schemeClr val="tx1"/>
              </a:solidFill>
            </a:endParaRPr>
          </a:p>
        </p:txBody>
      </p:sp>
    </p:spTree>
    <p:extLst>
      <p:ext uri="{BB962C8B-B14F-4D97-AF65-F5344CB8AC3E}">
        <p14:creationId xmlns:p14="http://schemas.microsoft.com/office/powerpoint/2010/main" val="633995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26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CAC8C8"/>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A42036"/>
                </a:solidFill>
              </a:rPr>
              <a:t>Conclusion</a:t>
            </a:r>
            <a:endParaRPr lang="en-US" sz="2400" b="1" dirty="0">
              <a:solidFill>
                <a:srgbClr val="A42036"/>
              </a:solidFill>
            </a:endParaRPr>
          </a:p>
        </p:txBody>
      </p:sp>
    </p:spTree>
    <p:extLst>
      <p:ext uri="{BB962C8B-B14F-4D97-AF65-F5344CB8AC3E}">
        <p14:creationId xmlns:p14="http://schemas.microsoft.com/office/powerpoint/2010/main" val="3524795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85832897"/>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xmlns="" val="20000"/>
                    </a:ext>
                  </a:extLst>
                </a:gridCol>
                <a:gridCol w="1339148">
                  <a:extLst>
                    <a:ext uri="{9D8B030D-6E8A-4147-A177-3AD203B41FA5}">
                      <a16:colId xmlns:a16="http://schemas.microsoft.com/office/drawing/2014/main" xmlns="" val="20001"/>
                    </a:ext>
                  </a:extLst>
                </a:gridCol>
                <a:gridCol w="1339148">
                  <a:extLst>
                    <a:ext uri="{9D8B030D-6E8A-4147-A177-3AD203B41FA5}">
                      <a16:colId xmlns:a16="http://schemas.microsoft.com/office/drawing/2014/main" xmlns="" val="20002"/>
                    </a:ext>
                  </a:extLst>
                </a:gridCol>
                <a:gridCol w="1339148">
                  <a:extLst>
                    <a:ext uri="{9D8B030D-6E8A-4147-A177-3AD203B41FA5}">
                      <a16:colId xmlns:a16="http://schemas.microsoft.com/office/drawing/2014/main" xmlns="" val="20003"/>
                    </a:ext>
                  </a:extLst>
                </a:gridCol>
                <a:gridCol w="1339148">
                  <a:extLst>
                    <a:ext uri="{9D8B030D-6E8A-4147-A177-3AD203B41FA5}">
                      <a16:colId xmlns:a16="http://schemas.microsoft.com/office/drawing/2014/main" xmlns="" val="20004"/>
                    </a:ext>
                  </a:extLst>
                </a:gridCol>
                <a:gridCol w="1339148">
                  <a:extLst>
                    <a:ext uri="{9D8B030D-6E8A-4147-A177-3AD203B41FA5}">
                      <a16:colId xmlns:a16="http://schemas.microsoft.com/office/drawing/2014/main" xmlns=""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Skewness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FFFFFF"/>
                          </a:solidFill>
                        </a:rPr>
                        <a:t>-2.47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FFFFFF"/>
                          </a:solidFill>
                        </a:rPr>
                        <a:t>16.16</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1.06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3.89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1.62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3.75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323C47"/>
                          </a:solidFill>
                        </a:rPr>
                        <a:t>-0.21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7.90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-4.75</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0" dirty="0">
                          <a:solidFill>
                            <a:srgbClr val="323C47"/>
                          </a:solidFill>
                        </a:rPr>
                        <a:t>1.31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dirty="0">
                          <a:solidFill>
                            <a:srgbClr val="323C47"/>
                          </a:solidFill>
                        </a:rPr>
                        <a:t>3.77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0.09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1.07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3.61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FFFFFF"/>
                          </a:solidFill>
                        </a:rPr>
                        <a:t>1.66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0.12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FFFFFF"/>
                          </a:solidFill>
                        </a:rPr>
                        <a:t>1.66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-0.41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323C47"/>
                          </a:solidFill>
                        </a:rPr>
                        <a:t>3.48</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extLst>
                  <a:ext uri="{0D108BD9-81ED-4DB2-BD59-A6C34878D82A}">
                    <a16:rowId xmlns:a16="http://schemas.microsoft.com/office/drawing/2014/main" xmlns=""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5.66</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bl>
          </a:graphicData>
        </a:graphic>
      </p:graphicFrame>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0.3</a:t>
            </a:r>
            <a:r>
              <a:rPr lang="en-US" dirty="0"/>
              <a:t/>
            </a:r>
            <a:br>
              <a:rPr lang="en-US" dirty="0"/>
            </a:br>
            <a:endParaRPr lang="en-US" b="0" i="1" cap="none" dirty="0">
              <a:solidFill>
                <a:schemeClr val="tx1"/>
              </a:solidFill>
            </a:endParaRPr>
          </a:p>
        </p:txBody>
      </p:sp>
      <p:sp>
        <p:nvSpPr>
          <p:cNvPr id="3" name="TextBox 2"/>
          <p:cNvSpPr txBox="1"/>
          <p:nvPr/>
        </p:nvSpPr>
        <p:spPr>
          <a:xfrm>
            <a:off x="7490931" y="5912243"/>
            <a:ext cx="566057" cy="313932"/>
          </a:xfrm>
          <a:prstGeom prst="rect">
            <a:avLst/>
          </a:prstGeom>
          <a:solidFill>
            <a:srgbClr val="A42036"/>
          </a:solidFill>
        </p:spPr>
        <p:txBody>
          <a:bodyPr wrap="square" rtlCol="0">
            <a:spAutoFit/>
          </a:bodyPr>
          <a:lstStyle/>
          <a:p>
            <a:pPr>
              <a:lnSpc>
                <a:spcPct val="120000"/>
              </a:lnSpc>
            </a:pPr>
            <a:r>
              <a:rPr lang="en-US" sz="1200" b="1" dirty="0">
                <a:solidFill>
                  <a:srgbClr val="FFFFFF"/>
                </a:solidFill>
                <a:latin typeface="Arial" charset="0"/>
              </a:rPr>
              <a:t>High</a:t>
            </a:r>
          </a:p>
        </p:txBody>
      </p:sp>
      <p:sp>
        <p:nvSpPr>
          <p:cNvPr id="8" name="TextBox 7"/>
          <p:cNvSpPr txBox="1"/>
          <p:nvPr/>
        </p:nvSpPr>
        <p:spPr>
          <a:xfrm>
            <a:off x="8219168" y="5912243"/>
            <a:ext cx="566057" cy="313932"/>
          </a:xfrm>
          <a:prstGeom prst="rect">
            <a:avLst/>
          </a:prstGeom>
          <a:solidFill>
            <a:srgbClr val="CAC8C8"/>
          </a:solidFill>
        </p:spPr>
        <p:txBody>
          <a:bodyPr wrap="square" rtlCol="0">
            <a:spAutoFit/>
          </a:bodyPr>
          <a:lstStyle/>
          <a:p>
            <a:pPr>
              <a:lnSpc>
                <a:spcPct val="120000"/>
              </a:lnSpc>
            </a:pPr>
            <a:r>
              <a:rPr lang="en-US" sz="1200" b="1" dirty="0">
                <a:solidFill>
                  <a:srgbClr val="323C47"/>
                </a:solidFill>
                <a:latin typeface="Arial" charset="0"/>
              </a:rPr>
              <a:t>Low</a:t>
            </a:r>
          </a:p>
        </p:txBody>
      </p:sp>
    </p:spTree>
    <p:extLst>
      <p:ext uri="{BB962C8B-B14F-4D97-AF65-F5344CB8AC3E}">
        <p14:creationId xmlns:p14="http://schemas.microsoft.com/office/powerpoint/2010/main" val="1000679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28</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0.5</a:t>
            </a:r>
            <a:r>
              <a:rPr lang="en-US" dirty="0"/>
              <a:t/>
            </a:r>
            <a:br>
              <a:rPr lang="en-US" dirty="0"/>
            </a:br>
            <a:endParaRPr lang="en-US" b="0" i="1" cap="none"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38968445"/>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xmlns="" val="20000"/>
                    </a:ext>
                  </a:extLst>
                </a:gridCol>
                <a:gridCol w="1339148">
                  <a:extLst>
                    <a:ext uri="{9D8B030D-6E8A-4147-A177-3AD203B41FA5}">
                      <a16:colId xmlns:a16="http://schemas.microsoft.com/office/drawing/2014/main" xmlns="" val="20001"/>
                    </a:ext>
                  </a:extLst>
                </a:gridCol>
                <a:gridCol w="1339148">
                  <a:extLst>
                    <a:ext uri="{9D8B030D-6E8A-4147-A177-3AD203B41FA5}">
                      <a16:colId xmlns:a16="http://schemas.microsoft.com/office/drawing/2014/main" xmlns="" val="20002"/>
                    </a:ext>
                  </a:extLst>
                </a:gridCol>
                <a:gridCol w="1339148">
                  <a:extLst>
                    <a:ext uri="{9D8B030D-6E8A-4147-A177-3AD203B41FA5}">
                      <a16:colId xmlns:a16="http://schemas.microsoft.com/office/drawing/2014/main" xmlns="" val="20003"/>
                    </a:ext>
                  </a:extLst>
                </a:gridCol>
                <a:gridCol w="1339148">
                  <a:extLst>
                    <a:ext uri="{9D8B030D-6E8A-4147-A177-3AD203B41FA5}">
                      <a16:colId xmlns:a16="http://schemas.microsoft.com/office/drawing/2014/main" xmlns="" val="20004"/>
                    </a:ext>
                  </a:extLst>
                </a:gridCol>
                <a:gridCol w="1339148">
                  <a:extLst>
                    <a:ext uri="{9D8B030D-6E8A-4147-A177-3AD203B41FA5}">
                      <a16:colId xmlns:a16="http://schemas.microsoft.com/office/drawing/2014/main" xmlns=""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Skewness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8.30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0.63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0.67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18.33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FFFFFF"/>
                          </a:solidFill>
                        </a:rPr>
                        <a:t>1.09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dirty="0">
                          <a:solidFill>
                            <a:srgbClr val="323C47"/>
                          </a:solidFill>
                        </a:rPr>
                        <a:t>0.28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FFFFFF"/>
                          </a:solidFill>
                        </a:rPr>
                        <a:t>1.14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FFFFFF"/>
                          </a:solidFill>
                        </a:rPr>
                        <a:t>-3.02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FFFFFF"/>
                          </a:solidFill>
                        </a:rPr>
                        <a:t>27.64</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323C47"/>
                          </a:solidFill>
                        </a:rPr>
                        <a:t>-0.22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8.06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-4.97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323C47"/>
                          </a:solidFill>
                        </a:rPr>
                        <a:t>1.27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323C47"/>
                          </a:solidFill>
                        </a:rPr>
                        <a:t>3.69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extLst>
                  <a:ext uri="{0D108BD9-81ED-4DB2-BD59-A6C34878D82A}">
                    <a16:rowId xmlns:a16="http://schemas.microsoft.com/office/drawing/2014/main" xmlns=""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0.83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0.23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0.86</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-2.11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16.11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0.92</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0.32</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17.75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0.35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0.27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-2.83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16.87</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bl>
          </a:graphicData>
        </a:graphic>
      </p:graphicFrame>
      <p:sp>
        <p:nvSpPr>
          <p:cNvPr id="7" name="TextBox 6"/>
          <p:cNvSpPr txBox="1"/>
          <p:nvPr/>
        </p:nvSpPr>
        <p:spPr>
          <a:xfrm>
            <a:off x="7490931" y="5912243"/>
            <a:ext cx="566057" cy="313932"/>
          </a:xfrm>
          <a:prstGeom prst="rect">
            <a:avLst/>
          </a:prstGeom>
          <a:solidFill>
            <a:srgbClr val="A42036"/>
          </a:solidFill>
        </p:spPr>
        <p:txBody>
          <a:bodyPr wrap="square" rtlCol="0">
            <a:spAutoFit/>
          </a:bodyPr>
          <a:lstStyle/>
          <a:p>
            <a:pPr>
              <a:lnSpc>
                <a:spcPct val="120000"/>
              </a:lnSpc>
            </a:pPr>
            <a:r>
              <a:rPr lang="en-US" sz="1200" b="1" dirty="0">
                <a:solidFill>
                  <a:srgbClr val="FFFFFF"/>
                </a:solidFill>
                <a:latin typeface="Arial" charset="0"/>
              </a:rPr>
              <a:t>High</a:t>
            </a:r>
          </a:p>
        </p:txBody>
      </p:sp>
      <p:sp>
        <p:nvSpPr>
          <p:cNvPr id="9" name="TextBox 8"/>
          <p:cNvSpPr txBox="1"/>
          <p:nvPr/>
        </p:nvSpPr>
        <p:spPr>
          <a:xfrm>
            <a:off x="8219168" y="5912243"/>
            <a:ext cx="566057" cy="313932"/>
          </a:xfrm>
          <a:prstGeom prst="rect">
            <a:avLst/>
          </a:prstGeom>
          <a:solidFill>
            <a:srgbClr val="CAC8C8"/>
          </a:solidFill>
        </p:spPr>
        <p:txBody>
          <a:bodyPr wrap="square" rtlCol="0">
            <a:spAutoFit/>
          </a:bodyPr>
          <a:lstStyle/>
          <a:p>
            <a:pPr>
              <a:lnSpc>
                <a:spcPct val="120000"/>
              </a:lnSpc>
            </a:pPr>
            <a:r>
              <a:rPr lang="en-US" sz="1200" b="1" dirty="0">
                <a:solidFill>
                  <a:srgbClr val="323C47"/>
                </a:solidFill>
                <a:latin typeface="Arial" charset="0"/>
              </a:rPr>
              <a:t>Low</a:t>
            </a:r>
          </a:p>
        </p:txBody>
      </p:sp>
    </p:spTree>
    <p:extLst>
      <p:ext uri="{BB962C8B-B14F-4D97-AF65-F5344CB8AC3E}">
        <p14:creationId xmlns:p14="http://schemas.microsoft.com/office/powerpoint/2010/main" val="321411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Strategy Summary</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29</a:t>
            </a:fld>
            <a:endParaRPr lang="en-US" dirty="0"/>
          </a:p>
        </p:txBody>
      </p:sp>
      <p:sp>
        <p:nvSpPr>
          <p:cNvPr id="6" name="Title 1"/>
          <p:cNvSpPr txBox="1">
            <a:spLocks/>
          </p:cNvSpPr>
          <p:nvPr/>
        </p:nvSpPr>
        <p:spPr>
          <a:xfrm>
            <a:off x="342900" y="1335577"/>
            <a:ext cx="8442325" cy="263238"/>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sz="1800" dirty="0"/>
              <a:t>SORR = 0.7</a:t>
            </a:r>
            <a:r>
              <a:rPr lang="en-US" dirty="0"/>
              <a:t/>
            </a:r>
            <a:br>
              <a:rPr lang="en-US" dirty="0"/>
            </a:br>
            <a:endParaRPr lang="en-US" b="0" i="1" cap="none" dirty="0">
              <a:solidFill>
                <a:schemeClr val="tx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834621129"/>
              </p:ext>
            </p:extLst>
          </p:nvPr>
        </p:nvGraphicFramePr>
        <p:xfrm>
          <a:off x="340742" y="2221954"/>
          <a:ext cx="8444483" cy="3250211"/>
        </p:xfrm>
        <a:graphic>
          <a:graphicData uri="http://schemas.openxmlformats.org/drawingml/2006/table">
            <a:tbl>
              <a:tblPr firstRow="1" bandRow="1">
                <a:tableStyleId>{5C22544A-7EE6-4342-B048-85BDC9FD1C3A}</a:tableStyleId>
              </a:tblPr>
              <a:tblGrid>
                <a:gridCol w="1748743">
                  <a:extLst>
                    <a:ext uri="{9D8B030D-6E8A-4147-A177-3AD203B41FA5}">
                      <a16:colId xmlns:a16="http://schemas.microsoft.com/office/drawing/2014/main" xmlns="" val="20000"/>
                    </a:ext>
                  </a:extLst>
                </a:gridCol>
                <a:gridCol w="1339148">
                  <a:extLst>
                    <a:ext uri="{9D8B030D-6E8A-4147-A177-3AD203B41FA5}">
                      <a16:colId xmlns:a16="http://schemas.microsoft.com/office/drawing/2014/main" xmlns="" val="20001"/>
                    </a:ext>
                  </a:extLst>
                </a:gridCol>
                <a:gridCol w="1339148">
                  <a:extLst>
                    <a:ext uri="{9D8B030D-6E8A-4147-A177-3AD203B41FA5}">
                      <a16:colId xmlns:a16="http://schemas.microsoft.com/office/drawing/2014/main" xmlns="" val="20002"/>
                    </a:ext>
                  </a:extLst>
                </a:gridCol>
                <a:gridCol w="1339148">
                  <a:extLst>
                    <a:ext uri="{9D8B030D-6E8A-4147-A177-3AD203B41FA5}">
                      <a16:colId xmlns:a16="http://schemas.microsoft.com/office/drawing/2014/main" xmlns="" val="20003"/>
                    </a:ext>
                  </a:extLst>
                </a:gridCol>
                <a:gridCol w="1339148">
                  <a:extLst>
                    <a:ext uri="{9D8B030D-6E8A-4147-A177-3AD203B41FA5}">
                      <a16:colId xmlns:a16="http://schemas.microsoft.com/office/drawing/2014/main" xmlns="" val="20004"/>
                    </a:ext>
                  </a:extLst>
                </a:gridCol>
                <a:gridCol w="1339148">
                  <a:extLst>
                    <a:ext uri="{9D8B030D-6E8A-4147-A177-3AD203B41FA5}">
                      <a16:colId xmlns:a16="http://schemas.microsoft.com/office/drawing/2014/main" xmlns="" val="20005"/>
                    </a:ext>
                  </a:extLst>
                </a:gridCol>
              </a:tblGrid>
              <a:tr h="0">
                <a:tc>
                  <a:txBody>
                    <a:bodyPr/>
                    <a:lstStyle/>
                    <a:p>
                      <a:r>
                        <a:rPr lang="en-US" sz="1400" dirty="0">
                          <a:solidFill>
                            <a:srgbClr val="FFFFFF"/>
                          </a:solidFill>
                        </a:rPr>
                        <a:t>Utility Coverage</a:t>
                      </a:r>
                      <a:r>
                        <a:rPr lang="en-US" sz="1400" baseline="0" dirty="0">
                          <a:solidFill>
                            <a:srgbClr val="FFFFFF"/>
                          </a:solidFill>
                        </a:rPr>
                        <a:t> Ratio</a:t>
                      </a:r>
                      <a:endParaRPr lang="en-US" sz="1400" dirty="0">
                        <a:solidFill>
                          <a:srgbClr val="FFFFFF"/>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St. Dev.</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Median</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Skewness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600" b="0" dirty="0">
                          <a:solidFill>
                            <a:srgbClr val="FFFFFF"/>
                          </a:solidFill>
                        </a:rPr>
                        <a:t>Kurtosis</a:t>
                      </a:r>
                    </a:p>
                  </a:txBody>
                  <a:tcPr>
                    <a:lnL w="12700" cmpd="sng">
                      <a:noFill/>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0"/>
                  </a:ext>
                </a:extLst>
              </a:tr>
              <a:tr h="390293">
                <a:tc>
                  <a:txBody>
                    <a:bodyPr/>
                    <a:lstStyle/>
                    <a:p>
                      <a:r>
                        <a:rPr lang="en-US" sz="1400" dirty="0">
                          <a:solidFill>
                            <a:srgbClr val="FFFFFF"/>
                          </a:solidFill>
                        </a:rPr>
                        <a:t>Constant Equity 0.1</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-0.45</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0.80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-0.17</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3.23</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90293">
                <a:tc>
                  <a:txBody>
                    <a:bodyPr/>
                    <a:lstStyle/>
                    <a:p>
                      <a:r>
                        <a:rPr lang="en-US" sz="1400" dirty="0">
                          <a:solidFill>
                            <a:srgbClr val="FFFFFF"/>
                          </a:solidFill>
                        </a:rPr>
                        <a:t>Constant Equity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-1.03</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2.15</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90293">
                <a:tc>
                  <a:txBody>
                    <a:bodyPr/>
                    <a:lstStyle/>
                    <a:p>
                      <a:r>
                        <a:rPr lang="en-US" sz="1400" dirty="0">
                          <a:solidFill>
                            <a:srgbClr val="FFFFFF"/>
                          </a:solidFill>
                        </a:rPr>
                        <a:t>Constant Equity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323C47"/>
                          </a:solidFill>
                        </a:rPr>
                        <a:t>-2.66</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dirty="0">
                          <a:solidFill>
                            <a:srgbClr val="323C47"/>
                          </a:solidFill>
                        </a:rPr>
                        <a:t>1.51</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-2.94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0.58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2.49</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90293">
                <a:tc>
                  <a:txBody>
                    <a:bodyPr/>
                    <a:lstStyle/>
                    <a:p>
                      <a:r>
                        <a:rPr lang="en-US" sz="1400" dirty="0">
                          <a:solidFill>
                            <a:srgbClr val="FFFFFF"/>
                          </a:solidFill>
                        </a:rPr>
                        <a:t>100 </a:t>
                      </a:r>
                      <a:r>
                        <a:rPr lang="en-US" sz="1400" baseline="0" dirty="0">
                          <a:solidFill>
                            <a:srgbClr val="FFFFFF"/>
                          </a:solidFill>
                        </a:rPr>
                        <a:t>- </a:t>
                      </a:r>
                      <a:r>
                        <a:rPr lang="en-US" sz="1400" dirty="0">
                          <a:solidFill>
                            <a:srgbClr val="FFFFFF"/>
                          </a:solidFill>
                        </a:rPr>
                        <a:t>Age</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b="1" dirty="0">
                          <a:solidFill>
                            <a:srgbClr val="FFFFFF"/>
                          </a:solidFill>
                        </a:rPr>
                        <a:t>1.71</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FFFFFF"/>
                          </a:solidFill>
                        </a:rPr>
                        <a:t>9.04</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323C47"/>
                          </a:solidFill>
                        </a:rPr>
                        <a:t>-4.53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0" dirty="0">
                          <a:solidFill>
                            <a:srgbClr val="323C47"/>
                          </a:solidFill>
                        </a:rPr>
                        <a:t>0.60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dirty="0">
                          <a:solidFill>
                            <a:srgbClr val="323C47"/>
                          </a:solidFill>
                        </a:rPr>
                        <a:t>2.00</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solidFill>
                      <a:srgbClr val="CAC8C8"/>
                    </a:solidFill>
                  </a:tcPr>
                </a:tc>
                <a:extLst>
                  <a:ext uri="{0D108BD9-81ED-4DB2-BD59-A6C34878D82A}">
                    <a16:rowId xmlns:a16="http://schemas.microsoft.com/office/drawing/2014/main" xmlns="" val="10004"/>
                  </a:ext>
                </a:extLst>
              </a:tr>
              <a:tr h="390293">
                <a:tc>
                  <a:txBody>
                    <a:bodyPr/>
                    <a:lstStyle/>
                    <a:p>
                      <a:r>
                        <a:rPr lang="en-US" sz="1400" dirty="0">
                          <a:solidFill>
                            <a:srgbClr val="FFFFFF"/>
                          </a:solidFill>
                        </a:rPr>
                        <a:t>Equity 0.3 to 0.6</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-0.94</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1.29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323C47"/>
                          </a:solidFill>
                        </a:rPr>
                        <a:t>-0.78</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-0.43</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2.02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390293">
                <a:tc>
                  <a:txBody>
                    <a:bodyPr/>
                    <a:lstStyle/>
                    <a:p>
                      <a:r>
                        <a:rPr lang="en-US" sz="1400" dirty="0">
                          <a:solidFill>
                            <a:srgbClr val="FFFFFF"/>
                          </a:solidFill>
                        </a:rPr>
                        <a:t>Equity 0.6 to 0.3</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-2.49</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1.39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-2.69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smtClean="0">
                          <a:solidFill>
                            <a:srgbClr val="323C47"/>
                          </a:solidFill>
                        </a:rPr>
                        <a:t>0.40</a:t>
                      </a:r>
                      <a:endParaRPr lang="en-US" sz="1400" dirty="0">
                        <a:solidFill>
                          <a:srgbClr val="323C47"/>
                        </a:solidFill>
                      </a:endParaRP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rgbClr val="323C47"/>
                          </a:solidFill>
                        </a:rPr>
                        <a:t>2.41</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9525" cap="flat" cmpd="sng" algn="ctr">
                      <a:solidFill>
                        <a:srgbClr val="323C47"/>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90293">
                <a:tc>
                  <a:txBody>
                    <a:bodyPr/>
                    <a:lstStyle/>
                    <a:p>
                      <a:r>
                        <a:rPr lang="en-US" sz="1400" dirty="0">
                          <a:solidFill>
                            <a:srgbClr val="FFFFFF"/>
                          </a:solidFill>
                        </a:rPr>
                        <a:t>CPPI</a:t>
                      </a:r>
                    </a:p>
                  </a:txBody>
                  <a:tcPr anchor="ctr">
                    <a:lnL w="12700" cmpd="sng">
                      <a:noFill/>
                    </a:lnL>
                    <a:lnR w="3175" cap="flat" cmpd="sng" algn="ctr">
                      <a:no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23C47"/>
                    </a:solidFill>
                  </a:tcPr>
                </a:tc>
                <a:tc>
                  <a:txBody>
                    <a:bodyPr/>
                    <a:lstStyle/>
                    <a:p>
                      <a:pPr algn="ctr"/>
                      <a:r>
                        <a:rPr lang="en-US" sz="1400" dirty="0">
                          <a:solidFill>
                            <a:srgbClr val="323C47"/>
                          </a:solidFill>
                        </a:rPr>
                        <a:t>-0.18</a:t>
                      </a:r>
                    </a:p>
                  </a:txBody>
                  <a:tcPr anchor="ctr">
                    <a:lnL w="3175" cap="flat" cmpd="sng" algn="ctr">
                      <a:no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rgbClr val="323C47"/>
                          </a:solidFill>
                        </a:rPr>
                        <a:t>0.70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CAC8C8"/>
                    </a:solidFill>
                  </a:tcPr>
                </a:tc>
                <a:tc>
                  <a:txBody>
                    <a:bodyPr/>
                    <a:lstStyle/>
                    <a:p>
                      <a:pPr algn="ctr"/>
                      <a:r>
                        <a:rPr lang="en-US" sz="1400" b="1" dirty="0">
                          <a:solidFill>
                            <a:srgbClr val="FFFFFF"/>
                          </a:solidFill>
                        </a:rPr>
                        <a:t>0.10</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FFFFFF"/>
                          </a:solidFill>
                        </a:rPr>
                        <a:t>-1.79</a:t>
                      </a:r>
                    </a:p>
                  </a:txBody>
                  <a:tcPr anchor="ctr">
                    <a:lnL w="9525" cap="flat" cmpd="sng" algn="ctr">
                      <a:solidFill>
                        <a:srgbClr val="323C47"/>
                      </a:solidFill>
                      <a:prstDash val="sysDot"/>
                      <a:round/>
                      <a:headEnd type="none" w="med" len="med"/>
                      <a:tailEnd type="none" w="med" len="med"/>
                    </a:lnL>
                    <a:lnR w="9525" cap="flat" cmpd="sng" algn="ctr">
                      <a:solidFill>
                        <a:srgbClr val="323C47"/>
                      </a:solid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tc>
                  <a:txBody>
                    <a:bodyPr/>
                    <a:lstStyle/>
                    <a:p>
                      <a:pPr algn="ctr"/>
                      <a:r>
                        <a:rPr lang="en-US" sz="1400" b="1" dirty="0">
                          <a:solidFill>
                            <a:srgbClr val="FFFFFF"/>
                          </a:solidFill>
                        </a:rPr>
                        <a:t>6.22</a:t>
                      </a:r>
                    </a:p>
                  </a:txBody>
                  <a:tcPr anchor="ctr">
                    <a:lnL w="9525" cap="flat" cmpd="sng" algn="ctr">
                      <a:solidFill>
                        <a:srgbClr val="323C47"/>
                      </a:solidFill>
                      <a:prstDash val="sysDot"/>
                      <a:round/>
                      <a:headEnd type="none" w="med" len="med"/>
                      <a:tailEnd type="none" w="med" len="med"/>
                    </a:lnL>
                    <a:lnR w="3175" cap="flat" cmpd="sng" algn="ctr">
                      <a:noFill/>
                      <a:prstDash val="sysDot"/>
                      <a:round/>
                      <a:headEnd type="none" w="med" len="med"/>
                      <a:tailEnd type="none" w="med" len="med"/>
                    </a:lnR>
                    <a:lnT w="9525" cap="flat" cmpd="sng" algn="ctr">
                      <a:solidFill>
                        <a:srgbClr val="323C47"/>
                      </a:solid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A42036"/>
                    </a:solidFill>
                  </a:tcPr>
                </a:tc>
                <a:extLst>
                  <a:ext uri="{0D108BD9-81ED-4DB2-BD59-A6C34878D82A}">
                    <a16:rowId xmlns:a16="http://schemas.microsoft.com/office/drawing/2014/main" xmlns="" val="10009"/>
                  </a:ext>
                </a:extLst>
              </a:tr>
            </a:tbl>
          </a:graphicData>
        </a:graphic>
      </p:graphicFrame>
      <p:sp>
        <p:nvSpPr>
          <p:cNvPr id="7" name="TextBox 6"/>
          <p:cNvSpPr txBox="1"/>
          <p:nvPr/>
        </p:nvSpPr>
        <p:spPr>
          <a:xfrm>
            <a:off x="7490931" y="5912243"/>
            <a:ext cx="566057" cy="313932"/>
          </a:xfrm>
          <a:prstGeom prst="rect">
            <a:avLst/>
          </a:prstGeom>
          <a:solidFill>
            <a:srgbClr val="A42036"/>
          </a:solidFill>
        </p:spPr>
        <p:txBody>
          <a:bodyPr wrap="square" rtlCol="0">
            <a:spAutoFit/>
          </a:bodyPr>
          <a:lstStyle/>
          <a:p>
            <a:pPr>
              <a:lnSpc>
                <a:spcPct val="120000"/>
              </a:lnSpc>
            </a:pPr>
            <a:r>
              <a:rPr lang="en-US" sz="1200" b="1" dirty="0">
                <a:solidFill>
                  <a:srgbClr val="FFFFFF"/>
                </a:solidFill>
                <a:latin typeface="Arial" charset="0"/>
              </a:rPr>
              <a:t>High</a:t>
            </a:r>
          </a:p>
        </p:txBody>
      </p:sp>
      <p:sp>
        <p:nvSpPr>
          <p:cNvPr id="9" name="TextBox 8"/>
          <p:cNvSpPr txBox="1"/>
          <p:nvPr/>
        </p:nvSpPr>
        <p:spPr>
          <a:xfrm>
            <a:off x="8219168" y="5912243"/>
            <a:ext cx="566057" cy="313932"/>
          </a:xfrm>
          <a:prstGeom prst="rect">
            <a:avLst/>
          </a:prstGeom>
          <a:solidFill>
            <a:srgbClr val="CAC8C8"/>
          </a:solidFill>
        </p:spPr>
        <p:txBody>
          <a:bodyPr wrap="square" rtlCol="0">
            <a:spAutoFit/>
          </a:bodyPr>
          <a:lstStyle/>
          <a:p>
            <a:pPr>
              <a:lnSpc>
                <a:spcPct val="120000"/>
              </a:lnSpc>
            </a:pPr>
            <a:r>
              <a:rPr lang="en-US" sz="1200" b="1" dirty="0">
                <a:solidFill>
                  <a:srgbClr val="323C47"/>
                </a:solidFill>
                <a:latin typeface="Arial" charset="0"/>
              </a:rPr>
              <a:t>Low</a:t>
            </a:r>
          </a:p>
        </p:txBody>
      </p:sp>
    </p:spTree>
    <p:extLst>
      <p:ext uri="{BB962C8B-B14F-4D97-AF65-F5344CB8AC3E}">
        <p14:creationId xmlns:p14="http://schemas.microsoft.com/office/powerpoint/2010/main" val="135864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8444484" cy="1584960"/>
          </a:xfrm>
        </p:spPr>
        <p:txBody>
          <a:bodyPr/>
          <a:lstStyle/>
          <a:p>
            <a:r>
              <a:rPr lang="en-US" dirty="0"/>
              <a:t/>
            </a:r>
            <a:br>
              <a:rPr lang="en-US" dirty="0"/>
            </a:br>
            <a:r>
              <a:rPr lang="en-US" dirty="0"/>
              <a:t>AGENDA</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3</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323C47"/>
                </a:solidFill>
              </a:rPr>
              <a:t>SORR – A Short Introduction</a:t>
            </a:r>
          </a:p>
          <a:p>
            <a:pPr>
              <a:lnSpc>
                <a:spcPct val="200000"/>
              </a:lnSpc>
            </a:pPr>
            <a:r>
              <a:rPr lang="de-DE" sz="2400" b="1" dirty="0">
                <a:solidFill>
                  <a:srgbClr val="323C47"/>
                </a:solidFill>
              </a:rPr>
              <a:t>Methodology</a:t>
            </a: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a:t>
            </a:r>
            <a:r>
              <a:rPr lang="de-DE" sz="2400" b="1" dirty="0" err="1">
                <a:solidFill>
                  <a:srgbClr val="323C47"/>
                </a:solidFill>
              </a:rPr>
              <a:t>Static</a:t>
            </a:r>
            <a:r>
              <a:rPr lang="de-DE" sz="2400" b="1" dirty="0">
                <a:solidFill>
                  <a:srgbClr val="323C47"/>
                </a:solidFill>
              </a:rPr>
              <a:t>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Utility </a:t>
            </a:r>
            <a:r>
              <a:rPr lang="de-DE" sz="2400" b="1" dirty="0" err="1">
                <a:solidFill>
                  <a:srgbClr val="323C47"/>
                </a:solidFill>
              </a:rPr>
              <a:t>Maximization</a:t>
            </a:r>
            <a:r>
              <a:rPr lang="de-DE" sz="2400" b="1" dirty="0">
                <a:solidFill>
                  <a:srgbClr val="323C47"/>
                </a:solidFill>
              </a:rPr>
              <a:t> </a:t>
            </a:r>
            <a:r>
              <a:rPr lang="de-DE" sz="2400" b="1" dirty="0" err="1">
                <a:solidFill>
                  <a:srgbClr val="323C47"/>
                </a:solidFill>
              </a:rPr>
              <a:t>with</a:t>
            </a:r>
            <a:r>
              <a:rPr lang="de-DE" sz="2400" b="1" dirty="0">
                <a:solidFill>
                  <a:srgbClr val="323C47"/>
                </a:solidFill>
              </a:rPr>
              <a:t> Dynamic </a:t>
            </a:r>
            <a:r>
              <a:rPr lang="de-DE" sz="2400" b="1" dirty="0" err="1">
                <a:solidFill>
                  <a:srgbClr val="323C47"/>
                </a:solidFill>
              </a:rPr>
              <a:t>Glidepaths</a:t>
            </a:r>
            <a:endParaRPr lang="de-DE" sz="2400" b="1" dirty="0">
              <a:solidFill>
                <a:srgbClr val="323C47"/>
              </a:solidFill>
            </a:endParaRPr>
          </a:p>
          <a:p>
            <a:pPr>
              <a:lnSpc>
                <a:spcPct val="200000"/>
              </a:lnSpc>
            </a:pPr>
            <a:r>
              <a:rPr lang="de-DE" sz="2400" b="1" dirty="0">
                <a:solidFill>
                  <a:srgbClr val="323C47"/>
                </a:solidFill>
              </a:rPr>
              <a:t>Conclusion</a:t>
            </a:r>
            <a:endParaRPr lang="en-US" sz="2400" b="1" dirty="0">
              <a:solidFill>
                <a:srgbClr val="323C47"/>
              </a:solidFill>
            </a:endParaRPr>
          </a:p>
        </p:txBody>
      </p:sp>
    </p:spTree>
    <p:extLst>
      <p:ext uri="{BB962C8B-B14F-4D97-AF65-F5344CB8AC3E}">
        <p14:creationId xmlns:p14="http://schemas.microsoft.com/office/powerpoint/2010/main" val="804261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r>
              <a:rPr lang="en-US" altLang="zh-CN" dirty="0"/>
              <a:t>Closing Remarks</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30</a:t>
            </a:fld>
            <a:endParaRPr lang="en-US" dirty="0"/>
          </a:p>
        </p:txBody>
      </p:sp>
      <p:graphicFrame>
        <p:nvGraphicFramePr>
          <p:cNvPr id="7" name="Diagram 6"/>
          <p:cNvGraphicFramePr/>
          <p:nvPr>
            <p:extLst>
              <p:ext uri="{D42A27DB-BD31-4B8C-83A1-F6EECF244321}">
                <p14:modId xmlns:p14="http://schemas.microsoft.com/office/powerpoint/2010/main" val="1231790717"/>
              </p:ext>
            </p:extLst>
          </p:nvPr>
        </p:nvGraphicFramePr>
        <p:xfrm>
          <a:off x="-1302326" y="2046514"/>
          <a:ext cx="11734800" cy="3570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3362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0"/>
            <a:ext cx="8444484" cy="1584960"/>
          </a:xfrm>
        </p:spPr>
        <p:txBody>
          <a:bodyPr/>
          <a:lstStyle/>
          <a:p>
            <a:pPr algn="ctr"/>
            <a:r>
              <a:rPr lang="en-US" altLang="zh-CN" dirty="0"/>
              <a:t>Thank you </a:t>
            </a:r>
            <a:endParaRPr lang="zh-CN" altLang="en-US" dirty="0"/>
          </a:p>
        </p:txBody>
      </p:sp>
      <p:sp>
        <p:nvSpPr>
          <p:cNvPr id="4" name="灯片编号占位符 3"/>
          <p:cNvSpPr>
            <a:spLocks noGrp="1"/>
          </p:cNvSpPr>
          <p:nvPr>
            <p:ph type="sldNum" sz="quarter" idx="10"/>
          </p:nvPr>
        </p:nvSpPr>
        <p:spPr/>
        <p:txBody>
          <a:bodyPr/>
          <a:lstStyle/>
          <a:p>
            <a:fld id="{026A839D-8BA3-EB44-8091-71BB10A77D74}" type="slidenum">
              <a:rPr lang="en-US" smtClean="0"/>
              <a:pPr/>
              <a:t>31</a:t>
            </a:fld>
            <a:endParaRPr lang="en-US" dirty="0"/>
          </a:p>
        </p:txBody>
      </p:sp>
    </p:spTree>
    <p:extLst>
      <p:ext uri="{BB962C8B-B14F-4D97-AF65-F5344CB8AC3E}">
        <p14:creationId xmlns:p14="http://schemas.microsoft.com/office/powerpoint/2010/main" val="2320206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APPENDIX</a:t>
            </a:r>
          </a:p>
        </p:txBody>
      </p:sp>
      <p:sp>
        <p:nvSpPr>
          <p:cNvPr id="4" name="Slide Number Placeholder 3"/>
          <p:cNvSpPr>
            <a:spLocks noGrp="1"/>
          </p:cNvSpPr>
          <p:nvPr>
            <p:ph type="sldNum" sz="quarter" idx="10"/>
          </p:nvPr>
        </p:nvSpPr>
        <p:spPr/>
        <p:txBody>
          <a:bodyPr/>
          <a:lstStyle/>
          <a:p>
            <a:fld id="{026A839D-8BA3-EB44-8091-71BB10A77D74}" type="slidenum">
              <a:rPr lang="en-US" smtClean="0"/>
              <a:pPr/>
              <a:t>32</a:t>
            </a:fld>
            <a:endParaRPr lang="en-US" dirty="0"/>
          </a:p>
        </p:txBody>
      </p:sp>
    </p:spTree>
    <p:extLst>
      <p:ext uri="{BB962C8B-B14F-4D97-AF65-F5344CB8AC3E}">
        <p14:creationId xmlns:p14="http://schemas.microsoft.com/office/powerpoint/2010/main" val="1164277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0311F-8D65-B745-809A-AFCF6C8B97BD}"/>
              </a:ext>
            </a:extLst>
          </p:cNvPr>
          <p:cNvSpPr>
            <a:spLocks noGrp="1"/>
          </p:cNvSpPr>
          <p:nvPr>
            <p:ph type="title"/>
          </p:nvPr>
        </p:nvSpPr>
        <p:spPr/>
        <p:txBody>
          <a:bodyPr/>
          <a:lstStyle/>
          <a:p>
            <a:r>
              <a:rPr lang="en-US" sz="3600" dirty="0"/>
              <a:t>Justification of assumptions</a:t>
            </a:r>
          </a:p>
        </p:txBody>
      </p:sp>
      <p:sp>
        <p:nvSpPr>
          <p:cNvPr id="4" name="Slide Number Placeholder 3">
            <a:extLst>
              <a:ext uri="{FF2B5EF4-FFF2-40B4-BE49-F238E27FC236}">
                <a16:creationId xmlns:a16="http://schemas.microsoft.com/office/drawing/2014/main" xmlns="" id="{C4BC6D5A-621C-7D47-819E-0753282E895A}"/>
              </a:ext>
            </a:extLst>
          </p:cNvPr>
          <p:cNvSpPr>
            <a:spLocks noGrp="1"/>
          </p:cNvSpPr>
          <p:nvPr>
            <p:ph type="sldNum" sz="quarter" idx="10"/>
          </p:nvPr>
        </p:nvSpPr>
        <p:spPr/>
        <p:txBody>
          <a:bodyPr/>
          <a:lstStyle/>
          <a:p>
            <a:fld id="{026A839D-8BA3-EB44-8091-71BB10A77D74}" type="slidenum">
              <a:rPr lang="en-US" smtClean="0"/>
              <a:pPr/>
              <a:t>33</a:t>
            </a:fld>
            <a:endParaRPr lang="en-US" dirty="0"/>
          </a:p>
        </p:txBody>
      </p:sp>
      <p:sp>
        <p:nvSpPr>
          <p:cNvPr id="5" name="Rectangle 4"/>
          <p:cNvSpPr/>
          <p:nvPr/>
        </p:nvSpPr>
        <p:spPr>
          <a:xfrm>
            <a:off x="654073" y="1862386"/>
            <a:ext cx="7716981" cy="4216539"/>
          </a:xfrm>
          <a:prstGeom prst="rect">
            <a:avLst/>
          </a:prstGeom>
        </p:spPr>
        <p:txBody>
          <a:bodyPr wrap="square">
            <a:spAutoFit/>
          </a:bodyPr>
          <a:lstStyle/>
          <a:p>
            <a:r>
              <a:rPr lang="en-US" sz="2000" dirty="0">
                <a:solidFill>
                  <a:srgbClr val="323C47"/>
                </a:solidFill>
              </a:rPr>
              <a:t>Initial Value at retirement &amp; Monthly Withdraw:</a:t>
            </a:r>
          </a:p>
          <a:p>
            <a:endParaRPr lang="en-US" sz="2000" dirty="0">
              <a:solidFill>
                <a:srgbClr val="323C47"/>
              </a:solidFill>
            </a:endParaRPr>
          </a:p>
          <a:p>
            <a:pPr marL="342900" indent="-342900">
              <a:buFont typeface="Arial" charset="0"/>
              <a:buChar char="•"/>
            </a:pPr>
            <a:r>
              <a:rPr lang="en-US" sz="1700" dirty="0">
                <a:solidFill>
                  <a:srgbClr val="323C47"/>
                </a:solidFill>
              </a:rPr>
              <a:t>We assume the initial value to be $1 million and monthly withdraw to be $3333 before inflation adjustment, representing 4% of initial value per year throughout the period.</a:t>
            </a:r>
          </a:p>
          <a:p>
            <a:pPr marL="342900" indent="-342900">
              <a:buFont typeface="Arial" charset="0"/>
              <a:buChar char="•"/>
            </a:pPr>
            <a:r>
              <a:rPr lang="en-US" sz="1700" dirty="0">
                <a:solidFill>
                  <a:srgbClr val="323C47"/>
                </a:solidFill>
              </a:rPr>
              <a:t>These are arbitrary assumptions, but as long as 4% doesn’t change, results of analysis won’t be influenced. </a:t>
            </a:r>
          </a:p>
          <a:p>
            <a:endParaRPr lang="en-US" dirty="0">
              <a:solidFill>
                <a:srgbClr val="323C47"/>
              </a:solidFill>
            </a:endParaRPr>
          </a:p>
          <a:p>
            <a:r>
              <a:rPr lang="en-US" sz="2000" dirty="0">
                <a:solidFill>
                  <a:srgbClr val="323C47"/>
                </a:solidFill>
              </a:rPr>
              <a:t>Takeaway: </a:t>
            </a:r>
          </a:p>
          <a:p>
            <a:endParaRPr lang="en-US" sz="2000" dirty="0">
              <a:solidFill>
                <a:srgbClr val="323C47"/>
              </a:solidFill>
            </a:endParaRPr>
          </a:p>
          <a:p>
            <a:r>
              <a:rPr lang="en-US" sz="1700" dirty="0">
                <a:solidFill>
                  <a:srgbClr val="323C47"/>
                </a:solidFill>
              </a:rPr>
              <a:t>1. Results stay the same as withdraw stays at 4% </a:t>
            </a:r>
          </a:p>
          <a:p>
            <a:r>
              <a:rPr lang="en-US" sz="1700" dirty="0">
                <a:solidFill>
                  <a:srgbClr val="323C47"/>
                </a:solidFill>
              </a:rPr>
              <a:t>2. If withdraw stays at 40k per year, the more initial value is, the more chance that the fund will meet commitment</a:t>
            </a:r>
          </a:p>
          <a:p>
            <a:r>
              <a:rPr lang="en-US" sz="1700" dirty="0">
                <a:solidFill>
                  <a:srgbClr val="323C47"/>
                </a:solidFill>
              </a:rPr>
              <a:t>3. If initial value stays at $1 million, the more monthly withdraw is, the more chance that the fund will fail to meet commitment</a:t>
            </a:r>
          </a:p>
        </p:txBody>
      </p:sp>
    </p:spTree>
    <p:extLst>
      <p:ext uri="{BB962C8B-B14F-4D97-AF65-F5344CB8AC3E}">
        <p14:creationId xmlns:p14="http://schemas.microsoft.com/office/powerpoint/2010/main" val="1680679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014222-529C-5244-9805-A55F928EC6BF}"/>
              </a:ext>
            </a:extLst>
          </p:cNvPr>
          <p:cNvSpPr>
            <a:spLocks noGrp="1"/>
          </p:cNvSpPr>
          <p:nvPr>
            <p:ph type="title"/>
          </p:nvPr>
        </p:nvSpPr>
        <p:spPr/>
        <p:txBody>
          <a:bodyPr/>
          <a:lstStyle/>
          <a:p>
            <a:r>
              <a:rPr lang="en-US" sz="3600" dirty="0"/>
              <a:t>Justification of assumptions</a:t>
            </a:r>
          </a:p>
        </p:txBody>
      </p:sp>
      <p:sp>
        <p:nvSpPr>
          <p:cNvPr id="3" name="Content Placeholder 2">
            <a:extLst>
              <a:ext uri="{FF2B5EF4-FFF2-40B4-BE49-F238E27FC236}">
                <a16:creationId xmlns:a16="http://schemas.microsoft.com/office/drawing/2014/main" xmlns="" id="{DE418A11-CD6F-BF48-874F-BC8CA351B54A}"/>
              </a:ext>
            </a:extLst>
          </p:cNvPr>
          <p:cNvSpPr>
            <a:spLocks noGrp="1"/>
          </p:cNvSpPr>
          <p:nvPr>
            <p:ph idx="1"/>
          </p:nvPr>
        </p:nvSpPr>
        <p:spPr>
          <a:xfrm>
            <a:off x="300554" y="1836220"/>
            <a:ext cx="8540206" cy="4066423"/>
          </a:xfrm>
        </p:spPr>
        <p:txBody>
          <a:bodyPr/>
          <a:lstStyle/>
          <a:p>
            <a:r>
              <a:rPr lang="en-US" dirty="0"/>
              <a:t>					Gamma &amp; Lambda</a:t>
            </a:r>
          </a:p>
          <a:p>
            <a:endParaRPr lang="en-US" dirty="0"/>
          </a:p>
          <a:p>
            <a:endParaRPr lang="en-US" dirty="0"/>
          </a:p>
        </p:txBody>
      </p:sp>
      <p:sp>
        <p:nvSpPr>
          <p:cNvPr id="4" name="Slide Number Placeholder 3">
            <a:extLst>
              <a:ext uri="{FF2B5EF4-FFF2-40B4-BE49-F238E27FC236}">
                <a16:creationId xmlns:a16="http://schemas.microsoft.com/office/drawing/2014/main" xmlns="" id="{3BA874C8-3DF8-5741-A658-3659CA589603}"/>
              </a:ext>
            </a:extLst>
          </p:cNvPr>
          <p:cNvSpPr>
            <a:spLocks noGrp="1"/>
          </p:cNvSpPr>
          <p:nvPr>
            <p:ph type="sldNum" sz="quarter" idx="10"/>
          </p:nvPr>
        </p:nvSpPr>
        <p:spPr/>
        <p:txBody>
          <a:bodyPr/>
          <a:lstStyle/>
          <a:p>
            <a:fld id="{026A839D-8BA3-EB44-8091-71BB10A77D74}" type="slidenum">
              <a:rPr lang="en-US" smtClean="0"/>
              <a:pPr/>
              <a:t>34</a:t>
            </a:fld>
            <a:endParaRPr lang="en-US" dirty="0"/>
          </a:p>
        </p:txBody>
      </p:sp>
      <p:pic>
        <p:nvPicPr>
          <p:cNvPr id="6" name="Picture 5">
            <a:extLst>
              <a:ext uri="{FF2B5EF4-FFF2-40B4-BE49-F238E27FC236}">
                <a16:creationId xmlns:a16="http://schemas.microsoft.com/office/drawing/2014/main" xmlns="" id="{50D8AA9D-B479-B346-AC0C-8BA679481715}"/>
              </a:ext>
            </a:extLst>
          </p:cNvPr>
          <p:cNvPicPr>
            <a:picLocks noChangeAspect="1"/>
          </p:cNvPicPr>
          <p:nvPr/>
        </p:nvPicPr>
        <p:blipFill>
          <a:blip r:embed="rId2"/>
          <a:stretch>
            <a:fillRect/>
          </a:stretch>
        </p:blipFill>
        <p:spPr>
          <a:xfrm>
            <a:off x="313371" y="4418785"/>
            <a:ext cx="2476617" cy="2350595"/>
          </a:xfrm>
          <a:prstGeom prst="rect">
            <a:avLst/>
          </a:prstGeom>
        </p:spPr>
      </p:pic>
      <p:pic>
        <p:nvPicPr>
          <p:cNvPr id="8" name="Picture 7">
            <a:extLst>
              <a:ext uri="{FF2B5EF4-FFF2-40B4-BE49-F238E27FC236}">
                <a16:creationId xmlns:a16="http://schemas.microsoft.com/office/drawing/2014/main" xmlns="" id="{3806EF5A-CC32-244C-9D03-5FC9EDA18CCC}"/>
              </a:ext>
            </a:extLst>
          </p:cNvPr>
          <p:cNvPicPr>
            <a:picLocks noChangeAspect="1"/>
          </p:cNvPicPr>
          <p:nvPr/>
        </p:nvPicPr>
        <p:blipFill>
          <a:blip r:embed="rId3"/>
          <a:stretch>
            <a:fillRect/>
          </a:stretch>
        </p:blipFill>
        <p:spPr>
          <a:xfrm>
            <a:off x="6281628" y="4476998"/>
            <a:ext cx="2476617" cy="2350594"/>
          </a:xfrm>
          <a:prstGeom prst="rect">
            <a:avLst/>
          </a:prstGeom>
        </p:spPr>
      </p:pic>
      <p:pic>
        <p:nvPicPr>
          <p:cNvPr id="10" name="Picture 9">
            <a:extLst>
              <a:ext uri="{FF2B5EF4-FFF2-40B4-BE49-F238E27FC236}">
                <a16:creationId xmlns:a16="http://schemas.microsoft.com/office/drawing/2014/main" xmlns="" id="{B898A68D-40B8-8840-A1A3-32E20E4C8DDC}"/>
              </a:ext>
            </a:extLst>
          </p:cNvPr>
          <p:cNvPicPr>
            <a:picLocks noChangeAspect="1"/>
          </p:cNvPicPr>
          <p:nvPr/>
        </p:nvPicPr>
        <p:blipFill>
          <a:blip r:embed="rId4"/>
          <a:stretch>
            <a:fillRect/>
          </a:stretch>
        </p:blipFill>
        <p:spPr>
          <a:xfrm>
            <a:off x="3411665" y="2184521"/>
            <a:ext cx="2476617" cy="2350594"/>
          </a:xfrm>
          <a:prstGeom prst="rect">
            <a:avLst/>
          </a:prstGeom>
        </p:spPr>
      </p:pic>
      <p:pic>
        <p:nvPicPr>
          <p:cNvPr id="14" name="Picture 13">
            <a:extLst>
              <a:ext uri="{FF2B5EF4-FFF2-40B4-BE49-F238E27FC236}">
                <a16:creationId xmlns:a16="http://schemas.microsoft.com/office/drawing/2014/main" xmlns="" id="{B1022820-374A-3E4E-A05F-1633483C81EF}"/>
              </a:ext>
            </a:extLst>
          </p:cNvPr>
          <p:cNvPicPr>
            <a:picLocks noChangeAspect="1"/>
          </p:cNvPicPr>
          <p:nvPr/>
        </p:nvPicPr>
        <p:blipFill>
          <a:blip r:embed="rId5"/>
          <a:stretch>
            <a:fillRect/>
          </a:stretch>
        </p:blipFill>
        <p:spPr>
          <a:xfrm>
            <a:off x="6330043" y="2296313"/>
            <a:ext cx="2428202" cy="2304643"/>
          </a:xfrm>
          <a:prstGeom prst="rect">
            <a:avLst/>
          </a:prstGeom>
        </p:spPr>
      </p:pic>
      <p:pic>
        <p:nvPicPr>
          <p:cNvPr id="16" name="Picture 15">
            <a:extLst>
              <a:ext uri="{FF2B5EF4-FFF2-40B4-BE49-F238E27FC236}">
                <a16:creationId xmlns:a16="http://schemas.microsoft.com/office/drawing/2014/main" xmlns="" id="{97D0E90A-5412-4E4D-961E-BD1BF06FBCC1}"/>
              </a:ext>
            </a:extLst>
          </p:cNvPr>
          <p:cNvPicPr>
            <a:picLocks noChangeAspect="1"/>
          </p:cNvPicPr>
          <p:nvPr/>
        </p:nvPicPr>
        <p:blipFill>
          <a:blip r:embed="rId6"/>
          <a:stretch>
            <a:fillRect/>
          </a:stretch>
        </p:blipFill>
        <p:spPr>
          <a:xfrm>
            <a:off x="374605" y="2242638"/>
            <a:ext cx="2354151" cy="2234360"/>
          </a:xfrm>
          <a:prstGeom prst="rect">
            <a:avLst/>
          </a:prstGeom>
        </p:spPr>
      </p:pic>
      <p:pic>
        <p:nvPicPr>
          <p:cNvPr id="18" name="Picture 17">
            <a:extLst>
              <a:ext uri="{FF2B5EF4-FFF2-40B4-BE49-F238E27FC236}">
                <a16:creationId xmlns:a16="http://schemas.microsoft.com/office/drawing/2014/main" xmlns="" id="{076D8134-3D4E-5541-9ADF-D5AEFA80AAEF}"/>
              </a:ext>
            </a:extLst>
          </p:cNvPr>
          <p:cNvPicPr>
            <a:picLocks noChangeAspect="1"/>
          </p:cNvPicPr>
          <p:nvPr/>
        </p:nvPicPr>
        <p:blipFill>
          <a:blip r:embed="rId7"/>
          <a:stretch>
            <a:fillRect/>
          </a:stretch>
        </p:blipFill>
        <p:spPr>
          <a:xfrm>
            <a:off x="3435872" y="4476998"/>
            <a:ext cx="2428202" cy="2304643"/>
          </a:xfrm>
          <a:prstGeom prst="rect">
            <a:avLst/>
          </a:prstGeom>
        </p:spPr>
      </p:pic>
    </p:spTree>
    <p:extLst>
      <p:ext uri="{BB962C8B-B14F-4D97-AF65-F5344CB8AC3E}">
        <p14:creationId xmlns:p14="http://schemas.microsoft.com/office/powerpoint/2010/main" val="1333426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Slide Number Placeholder 3"/>
          <p:cNvSpPr>
            <a:spLocks noGrp="1"/>
          </p:cNvSpPr>
          <p:nvPr>
            <p:ph type="sldNum" sz="quarter" idx="10"/>
          </p:nvPr>
        </p:nvSpPr>
        <p:spPr/>
        <p:txBody>
          <a:bodyPr/>
          <a:lstStyle/>
          <a:p>
            <a:fld id="{026A839D-8BA3-EB44-8091-71BB10A77D74}" type="slidenum">
              <a:rPr lang="en-US" smtClean="0"/>
              <a:pPr/>
              <a:t>35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981" y="2326134"/>
            <a:ext cx="5416471" cy="4060806"/>
          </a:xfrm>
          <a:prstGeom prst="rect">
            <a:avLst/>
          </a:prstGeom>
        </p:spPr>
      </p:pic>
      <p:sp>
        <p:nvSpPr>
          <p:cNvPr id="6" name="TextBox 5"/>
          <p:cNvSpPr txBox="1"/>
          <p:nvPr/>
        </p:nvSpPr>
        <p:spPr>
          <a:xfrm>
            <a:off x="2607234" y="1827536"/>
            <a:ext cx="5056909" cy="498598"/>
          </a:xfrm>
          <a:prstGeom prst="rect">
            <a:avLst/>
          </a:prstGeom>
          <a:noFill/>
        </p:spPr>
        <p:txBody>
          <a:bodyPr wrap="square" rtlCol="0">
            <a:spAutoFit/>
          </a:bodyPr>
          <a:lstStyle/>
          <a:p>
            <a:pPr>
              <a:lnSpc>
                <a:spcPct val="120000"/>
              </a:lnSpc>
            </a:pPr>
            <a:r>
              <a:rPr lang="en-US" sz="2200" b="1" dirty="0">
                <a:solidFill>
                  <a:srgbClr val="323C47"/>
                </a:solidFill>
                <a:latin typeface="Arial" charset="0"/>
              </a:rPr>
              <a:t>When initial withdraw = $30,000</a:t>
            </a:r>
          </a:p>
        </p:txBody>
      </p:sp>
    </p:spTree>
    <p:extLst>
      <p:ext uri="{BB962C8B-B14F-4D97-AF65-F5344CB8AC3E}">
        <p14:creationId xmlns:p14="http://schemas.microsoft.com/office/powerpoint/2010/main" val="384391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Slide Number Placeholder 3"/>
          <p:cNvSpPr>
            <a:spLocks noGrp="1"/>
          </p:cNvSpPr>
          <p:nvPr>
            <p:ph type="sldNum" sz="quarter" idx="10"/>
          </p:nvPr>
        </p:nvSpPr>
        <p:spPr/>
        <p:txBody>
          <a:bodyPr/>
          <a:lstStyle/>
          <a:p>
            <a:fld id="{026A839D-8BA3-EB44-8091-71BB10A77D74}" type="slidenum">
              <a:rPr lang="en-US" smtClean="0"/>
              <a:pPr/>
              <a:t>36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542" y="2109670"/>
            <a:ext cx="6151418" cy="4611806"/>
          </a:xfrm>
          <a:prstGeom prst="rect">
            <a:avLst/>
          </a:prstGeom>
        </p:spPr>
      </p:pic>
      <p:sp>
        <p:nvSpPr>
          <p:cNvPr id="7" name="TextBox 6"/>
          <p:cNvSpPr txBox="1"/>
          <p:nvPr/>
        </p:nvSpPr>
        <p:spPr>
          <a:xfrm>
            <a:off x="2426763" y="1716700"/>
            <a:ext cx="5056909" cy="461217"/>
          </a:xfrm>
          <a:prstGeom prst="rect">
            <a:avLst/>
          </a:prstGeom>
          <a:noFill/>
        </p:spPr>
        <p:txBody>
          <a:bodyPr wrap="square" rtlCol="0">
            <a:spAutoFit/>
          </a:bodyPr>
          <a:lstStyle/>
          <a:p>
            <a:pPr>
              <a:lnSpc>
                <a:spcPct val="120000"/>
              </a:lnSpc>
            </a:pPr>
            <a:r>
              <a:rPr lang="en-US" sz="2200" b="1" dirty="0">
                <a:solidFill>
                  <a:srgbClr val="323C47"/>
                </a:solidFill>
                <a:latin typeface="Arial" charset="0"/>
              </a:rPr>
              <a:t>When initial withdraw = $30,000</a:t>
            </a:r>
          </a:p>
        </p:txBody>
      </p:sp>
    </p:spTree>
    <p:extLst>
      <p:ext uri="{BB962C8B-B14F-4D97-AF65-F5344CB8AC3E}">
        <p14:creationId xmlns:p14="http://schemas.microsoft.com/office/powerpoint/2010/main" val="2136648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Slide Number Placeholder 3"/>
          <p:cNvSpPr>
            <a:spLocks noGrp="1"/>
          </p:cNvSpPr>
          <p:nvPr>
            <p:ph type="sldNum" sz="quarter" idx="10"/>
          </p:nvPr>
        </p:nvSpPr>
        <p:spPr/>
        <p:txBody>
          <a:bodyPr/>
          <a:lstStyle/>
          <a:p>
            <a:fld id="{026A839D-8BA3-EB44-8091-71BB10A77D74}" type="slidenum">
              <a:rPr lang="en-US" smtClean="0"/>
              <a:pPr/>
              <a:t>37</a:t>
            </a:fld>
            <a:endParaRPr lang="en-US" dirty="0"/>
          </a:p>
        </p:txBody>
      </p:sp>
      <p:pic>
        <p:nvPicPr>
          <p:cNvPr id="5" name="Picture 4"/>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2101872" y="2450857"/>
            <a:ext cx="5413248" cy="4059936"/>
          </a:xfrm>
          <a:prstGeom prst="rect">
            <a:avLst/>
          </a:prstGeom>
        </p:spPr>
      </p:pic>
      <p:sp>
        <p:nvSpPr>
          <p:cNvPr id="6" name="TextBox 5"/>
          <p:cNvSpPr txBox="1"/>
          <p:nvPr/>
        </p:nvSpPr>
        <p:spPr>
          <a:xfrm>
            <a:off x="2607234" y="1827536"/>
            <a:ext cx="5056909" cy="461217"/>
          </a:xfrm>
          <a:prstGeom prst="rect">
            <a:avLst/>
          </a:prstGeom>
          <a:noFill/>
        </p:spPr>
        <p:txBody>
          <a:bodyPr wrap="square" rtlCol="0">
            <a:spAutoFit/>
          </a:bodyPr>
          <a:lstStyle/>
          <a:p>
            <a:pPr>
              <a:lnSpc>
                <a:spcPct val="120000"/>
              </a:lnSpc>
            </a:pPr>
            <a:r>
              <a:rPr lang="en-US" sz="2200" b="1" dirty="0">
                <a:solidFill>
                  <a:srgbClr val="323C47"/>
                </a:solidFill>
                <a:latin typeface="Arial" charset="0"/>
              </a:rPr>
              <a:t>When initial withdraw = $50,000</a:t>
            </a:r>
          </a:p>
        </p:txBody>
      </p:sp>
    </p:spTree>
    <p:extLst>
      <p:ext uri="{BB962C8B-B14F-4D97-AF65-F5344CB8AC3E}">
        <p14:creationId xmlns:p14="http://schemas.microsoft.com/office/powerpoint/2010/main" val="1041982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pic>
        <p:nvPicPr>
          <p:cNvPr id="5" name="Content Placeholder 4"/>
          <p:cNvPicPr preferRelativeResize="0">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57930" y="2058987"/>
            <a:ext cx="6153912" cy="4608576"/>
          </a:xfrm>
        </p:spPr>
      </p:pic>
      <p:sp>
        <p:nvSpPr>
          <p:cNvPr id="4" name="Slide Number Placeholder 3"/>
          <p:cNvSpPr>
            <a:spLocks noGrp="1"/>
          </p:cNvSpPr>
          <p:nvPr>
            <p:ph type="sldNum" sz="quarter" idx="10"/>
          </p:nvPr>
        </p:nvSpPr>
        <p:spPr/>
        <p:txBody>
          <a:bodyPr/>
          <a:lstStyle/>
          <a:p>
            <a:fld id="{026A839D-8BA3-EB44-8091-71BB10A77D74}" type="slidenum">
              <a:rPr lang="en-US" smtClean="0"/>
              <a:pPr/>
              <a:t>38</a:t>
            </a:fld>
            <a:endParaRPr lang="en-US" dirty="0"/>
          </a:p>
        </p:txBody>
      </p:sp>
      <p:sp>
        <p:nvSpPr>
          <p:cNvPr id="6" name="TextBox 5"/>
          <p:cNvSpPr txBox="1"/>
          <p:nvPr/>
        </p:nvSpPr>
        <p:spPr>
          <a:xfrm>
            <a:off x="2607234" y="1755775"/>
            <a:ext cx="5056909" cy="461217"/>
          </a:xfrm>
          <a:prstGeom prst="rect">
            <a:avLst/>
          </a:prstGeom>
          <a:noFill/>
        </p:spPr>
        <p:txBody>
          <a:bodyPr wrap="square" rtlCol="0">
            <a:spAutoFit/>
          </a:bodyPr>
          <a:lstStyle/>
          <a:p>
            <a:pPr>
              <a:lnSpc>
                <a:spcPct val="120000"/>
              </a:lnSpc>
            </a:pPr>
            <a:r>
              <a:rPr lang="en-US" sz="2200" b="1" dirty="0">
                <a:solidFill>
                  <a:srgbClr val="323C47"/>
                </a:solidFill>
                <a:latin typeface="Arial" charset="0"/>
              </a:rPr>
              <a:t>When initial withdraw = $50,000</a:t>
            </a:r>
          </a:p>
        </p:txBody>
      </p:sp>
    </p:spTree>
    <p:extLst>
      <p:ext uri="{BB962C8B-B14F-4D97-AF65-F5344CB8AC3E}">
        <p14:creationId xmlns:p14="http://schemas.microsoft.com/office/powerpoint/2010/main" val="155088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4</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A42036"/>
                </a:solidFill>
              </a:rPr>
              <a:t>SORR – A Short Introduction</a:t>
            </a:r>
          </a:p>
          <a:p>
            <a:pPr>
              <a:lnSpc>
                <a:spcPct val="200000"/>
              </a:lnSpc>
            </a:pPr>
            <a:r>
              <a:rPr lang="de-DE" sz="2400" b="1" dirty="0">
                <a:solidFill>
                  <a:srgbClr val="CAC8C8"/>
                </a:solidFill>
              </a:rPr>
              <a:t>Methodoly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875917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5</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Impact of SORR</a:t>
            </a:r>
            <a:br>
              <a:rPr lang="en-US" dirty="0"/>
            </a:br>
            <a:endParaRPr lang="en-US" b="0" i="1" cap="none" dirty="0">
              <a:solidFill>
                <a:schemeClr val="tx1"/>
              </a:solidFill>
            </a:endParaRPr>
          </a:p>
        </p:txBody>
      </p:sp>
      <p:grpSp>
        <p:nvGrpSpPr>
          <p:cNvPr id="10" name="Group 9"/>
          <p:cNvGrpSpPr/>
          <p:nvPr/>
        </p:nvGrpSpPr>
        <p:grpSpPr>
          <a:xfrm>
            <a:off x="382560" y="1828294"/>
            <a:ext cx="8458200" cy="584775"/>
            <a:chOff x="342900" y="1613535"/>
            <a:chExt cx="8458200" cy="584775"/>
          </a:xfrm>
        </p:grpSpPr>
        <p:sp>
          <p:nvSpPr>
            <p:cNvPr id="7" name="TextBox 6"/>
            <p:cNvSpPr txBox="1"/>
            <p:nvPr/>
          </p:nvSpPr>
          <p:spPr>
            <a:xfrm>
              <a:off x="342900" y="1613535"/>
              <a:ext cx="8458200" cy="584775"/>
            </a:xfrm>
            <a:prstGeom prst="rect">
              <a:avLst/>
            </a:prstGeom>
            <a:noFill/>
          </p:spPr>
          <p:txBody>
            <a:bodyPr wrap="square" rtlCol="0">
              <a:spAutoFit/>
            </a:bodyPr>
            <a:lstStyle/>
            <a:p>
              <a:r>
                <a:rPr lang="en-US" sz="1600" dirty="0">
                  <a:solidFill>
                    <a:srgbClr val="323C47"/>
                  </a:solidFill>
                  <a:latin typeface="Arial" charset="0"/>
                </a:rPr>
                <a:t>Sequence of return risk (</a:t>
              </a:r>
              <a:r>
                <a:rPr lang="de-DE" sz="1600" dirty="0">
                  <a:solidFill>
                    <a:srgbClr val="323C47"/>
                  </a:solidFill>
                  <a:latin typeface="Arial" charset="0"/>
                </a:rPr>
                <a:t>SORR) refers to the risk an investor is exposed to due to possible changes in the order in which returns occur.</a:t>
              </a:r>
              <a:endParaRPr lang="en-US" sz="1600" dirty="0">
                <a:solidFill>
                  <a:srgbClr val="323C47"/>
                </a:solidFill>
                <a:latin typeface="Arial" charset="0"/>
              </a:endParaRPr>
            </a:p>
          </p:txBody>
        </p:sp>
        <p:cxnSp>
          <p:nvCxnSpPr>
            <p:cNvPr id="9" name="Straight Connector 8"/>
            <p:cNvCxnSpPr/>
            <p:nvPr/>
          </p:nvCxnSpPr>
          <p:spPr>
            <a:xfrm>
              <a:off x="342900" y="2150685"/>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364400" y="2581010"/>
            <a:ext cx="3422984" cy="1907084"/>
            <a:chOff x="5364400" y="2210342"/>
            <a:chExt cx="3422984" cy="1907084"/>
          </a:xfrm>
        </p:grpSpPr>
        <p:sp>
          <p:nvSpPr>
            <p:cNvPr id="12" name="TextBox 11"/>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Assumptions:</a:t>
              </a:r>
            </a:p>
          </p:txBody>
        </p:sp>
        <p:sp>
          <p:nvSpPr>
            <p:cNvPr id="14" name="TextBox 13"/>
            <p:cNvSpPr txBox="1"/>
            <p:nvPr/>
          </p:nvSpPr>
          <p:spPr>
            <a:xfrm>
              <a:off x="5364400" y="2409266"/>
              <a:ext cx="3422984" cy="1708160"/>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Returns are same in all scenarios</a:t>
              </a:r>
            </a:p>
            <a:p>
              <a:pPr marL="285750" indent="-285750">
                <a:lnSpc>
                  <a:spcPct val="150000"/>
                </a:lnSpc>
                <a:buFont typeface="Arial" charset="0"/>
                <a:buChar char="•"/>
              </a:pPr>
              <a:r>
                <a:rPr lang="en-US" sz="1400" dirty="0">
                  <a:solidFill>
                    <a:srgbClr val="323C47"/>
                  </a:solidFill>
                  <a:latin typeface="Arial" charset="0"/>
                </a:rPr>
                <a:t>Withdrawal is a fixed $ amount, not percentage of remaining balance</a:t>
              </a:r>
            </a:p>
            <a:p>
              <a:pPr marL="285750" indent="-285750">
                <a:lnSpc>
                  <a:spcPct val="150000"/>
                </a:lnSpc>
                <a:buFont typeface="Arial" charset="0"/>
                <a:buChar char="•"/>
              </a:pPr>
              <a:r>
                <a:rPr lang="en-US" sz="1400" dirty="0">
                  <a:solidFill>
                    <a:srgbClr val="323C47"/>
                  </a:solidFill>
                  <a:latin typeface="Arial" charset="0"/>
                </a:rPr>
                <a:t>Distribution of wealth:</a:t>
              </a:r>
            </a:p>
            <a:p>
              <a:pPr>
                <a:lnSpc>
                  <a:spcPct val="150000"/>
                </a:lnSpc>
                <a:tabLst>
                  <a:tab pos="395288" algn="l"/>
                </a:tabLst>
              </a:pPr>
              <a:r>
                <a:rPr lang="en-US" sz="1400" dirty="0">
                  <a:solidFill>
                    <a:srgbClr val="323C47"/>
                  </a:solidFill>
                  <a:latin typeface="Arial" charset="0"/>
                </a:rPr>
                <a:t>	30% equity / 70% fixed income</a:t>
              </a:r>
            </a:p>
          </p:txBody>
        </p:sp>
      </p:grpSp>
      <p:grpSp>
        <p:nvGrpSpPr>
          <p:cNvPr id="16" name="Group 15"/>
          <p:cNvGrpSpPr/>
          <p:nvPr/>
        </p:nvGrpSpPr>
        <p:grpSpPr>
          <a:xfrm>
            <a:off x="5364400" y="4540391"/>
            <a:ext cx="3422984" cy="1583919"/>
            <a:chOff x="5364400" y="2210342"/>
            <a:chExt cx="3422984" cy="1583919"/>
          </a:xfrm>
        </p:grpSpPr>
        <p:sp>
          <p:nvSpPr>
            <p:cNvPr id="17" name="TextBox 16"/>
            <p:cNvSpPr txBox="1"/>
            <p:nvPr/>
          </p:nvSpPr>
          <p:spPr>
            <a:xfrm>
              <a:off x="5364400" y="2210342"/>
              <a:ext cx="3422984" cy="307777"/>
            </a:xfrm>
            <a:prstGeom prst="rect">
              <a:avLst/>
            </a:prstGeom>
            <a:noFill/>
          </p:spPr>
          <p:txBody>
            <a:bodyPr wrap="square" rtlCol="0">
              <a:spAutoFit/>
            </a:bodyPr>
            <a:lstStyle/>
            <a:p>
              <a:r>
                <a:rPr lang="en-US" sz="1400" dirty="0">
                  <a:solidFill>
                    <a:srgbClr val="323C47"/>
                  </a:solidFill>
                  <a:latin typeface="Arial" charset="0"/>
                </a:rPr>
                <a:t>Conclusion:</a:t>
              </a:r>
            </a:p>
          </p:txBody>
        </p:sp>
        <p:sp>
          <p:nvSpPr>
            <p:cNvPr id="18" name="TextBox 17"/>
            <p:cNvSpPr txBox="1"/>
            <p:nvPr/>
          </p:nvSpPr>
          <p:spPr>
            <a:xfrm>
              <a:off x="5364400" y="2409266"/>
              <a:ext cx="3422984" cy="1384995"/>
            </a:xfrm>
            <a:prstGeom prst="rect">
              <a:avLst/>
            </a:prstGeom>
            <a:noFill/>
          </p:spPr>
          <p:txBody>
            <a:bodyPr wrap="square" rtlCol="0">
              <a:spAutoFit/>
            </a:bodyPr>
            <a:lstStyle/>
            <a:p>
              <a:pPr marL="285750" indent="-285750">
                <a:lnSpc>
                  <a:spcPct val="150000"/>
                </a:lnSpc>
                <a:buFont typeface="Arial" charset="0"/>
                <a:buChar char="•"/>
              </a:pPr>
              <a:r>
                <a:rPr lang="en-US" sz="1400" dirty="0">
                  <a:solidFill>
                    <a:srgbClr val="323C47"/>
                  </a:solidFill>
                  <a:latin typeface="Arial" charset="0"/>
                </a:rPr>
                <a:t>Sequence of returns matter</a:t>
              </a:r>
            </a:p>
            <a:p>
              <a:pPr marL="285750" indent="-285750">
                <a:lnSpc>
                  <a:spcPct val="150000"/>
                </a:lnSpc>
                <a:buFont typeface="Arial" charset="0"/>
                <a:buChar char="•"/>
              </a:pPr>
              <a:r>
                <a:rPr lang="en-US" sz="1400" dirty="0">
                  <a:solidFill>
                    <a:srgbClr val="323C47"/>
                  </a:solidFill>
                  <a:latin typeface="Arial" charset="0"/>
                </a:rPr>
                <a:t>Bad returns in beginning over proportionately decrease wealth</a:t>
              </a:r>
            </a:p>
            <a:p>
              <a:pPr marL="285750" indent="-285750">
                <a:lnSpc>
                  <a:spcPct val="150000"/>
                </a:lnSpc>
                <a:buFont typeface="Arial" charset="0"/>
                <a:buChar char="•"/>
              </a:pPr>
              <a:r>
                <a:rPr lang="en-US" sz="1400" dirty="0">
                  <a:solidFill>
                    <a:srgbClr val="323C47"/>
                  </a:solidFill>
                  <a:latin typeface="Arial" charset="0"/>
                </a:rPr>
                <a:t>SORR management paramount</a:t>
              </a: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42" y="2581010"/>
            <a:ext cx="3962400" cy="3543300"/>
          </a:xfrm>
          <a:prstGeom prst="rect">
            <a:avLst/>
          </a:prstGeom>
        </p:spPr>
      </p:pic>
    </p:spTree>
    <p:extLst>
      <p:ext uri="{BB962C8B-B14F-4D97-AF65-F5344CB8AC3E}">
        <p14:creationId xmlns:p14="http://schemas.microsoft.com/office/powerpoint/2010/main" val="140085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6</a:t>
            </a:fld>
            <a:endParaRPr lang="en-US" dirty="0"/>
          </a:p>
        </p:txBody>
      </p:sp>
      <p:sp>
        <p:nvSpPr>
          <p:cNvPr id="6" name="Rectangle 5"/>
          <p:cNvSpPr/>
          <p:nvPr/>
        </p:nvSpPr>
        <p:spPr>
          <a:xfrm>
            <a:off x="381000" y="1852863"/>
            <a:ext cx="8420100" cy="4150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de-DE" sz="2400" b="1" dirty="0">
                <a:solidFill>
                  <a:srgbClr val="CAC8C8"/>
                </a:solidFill>
              </a:rPr>
              <a:t>SORR – A Short Introduction</a:t>
            </a:r>
          </a:p>
          <a:p>
            <a:pPr>
              <a:lnSpc>
                <a:spcPct val="200000"/>
              </a:lnSpc>
            </a:pPr>
            <a:r>
              <a:rPr lang="de-DE" sz="2400" b="1" dirty="0">
                <a:solidFill>
                  <a:srgbClr val="A42036"/>
                </a:solidFill>
              </a:rPr>
              <a:t>Methodology</a:t>
            </a: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a:t>
            </a:r>
            <a:r>
              <a:rPr lang="de-DE" sz="2400" b="1" dirty="0" err="1">
                <a:solidFill>
                  <a:srgbClr val="CAC8C8"/>
                </a:solidFill>
              </a:rPr>
              <a:t>Static</a:t>
            </a:r>
            <a:r>
              <a:rPr lang="de-DE" sz="2400" b="1" dirty="0">
                <a:solidFill>
                  <a:srgbClr val="CAC8C8"/>
                </a:solidFill>
              </a:rPr>
              <a:t>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a:solidFill>
                  <a:srgbClr val="CAC8C8"/>
                </a:solidFill>
              </a:rPr>
              <a:t>Utility </a:t>
            </a:r>
            <a:r>
              <a:rPr lang="de-DE" sz="2400" b="1" dirty="0" err="1">
                <a:solidFill>
                  <a:srgbClr val="CAC8C8"/>
                </a:solidFill>
              </a:rPr>
              <a:t>Maximization</a:t>
            </a:r>
            <a:r>
              <a:rPr lang="de-DE" sz="2400" b="1" dirty="0">
                <a:solidFill>
                  <a:srgbClr val="CAC8C8"/>
                </a:solidFill>
              </a:rPr>
              <a:t> </a:t>
            </a:r>
            <a:r>
              <a:rPr lang="de-DE" sz="2400" b="1" dirty="0" err="1">
                <a:solidFill>
                  <a:srgbClr val="CAC8C8"/>
                </a:solidFill>
              </a:rPr>
              <a:t>with</a:t>
            </a:r>
            <a:r>
              <a:rPr lang="de-DE" sz="2400" b="1" dirty="0">
                <a:solidFill>
                  <a:srgbClr val="CAC8C8"/>
                </a:solidFill>
              </a:rPr>
              <a:t> Dynamic </a:t>
            </a:r>
            <a:r>
              <a:rPr lang="de-DE" sz="2400" b="1" dirty="0" err="1">
                <a:solidFill>
                  <a:srgbClr val="CAC8C8"/>
                </a:solidFill>
              </a:rPr>
              <a:t>Glidepaths</a:t>
            </a:r>
            <a:endParaRPr lang="de-DE" sz="2400" b="1" dirty="0">
              <a:solidFill>
                <a:srgbClr val="CAC8C8"/>
              </a:solidFill>
            </a:endParaRPr>
          </a:p>
          <a:p>
            <a:pPr>
              <a:lnSpc>
                <a:spcPct val="200000"/>
              </a:lnSpc>
            </a:pPr>
            <a:r>
              <a:rPr lang="de-DE" sz="2400" b="1" dirty="0" err="1">
                <a:solidFill>
                  <a:srgbClr val="CAC8C8"/>
                </a:solidFill>
              </a:rPr>
              <a:t>Conclusion</a:t>
            </a:r>
            <a:endParaRPr lang="en-US" sz="2400" b="1" dirty="0">
              <a:solidFill>
                <a:srgbClr val="CAC8C8"/>
              </a:solidFill>
            </a:endParaRPr>
          </a:p>
        </p:txBody>
      </p:sp>
    </p:spTree>
    <p:extLst>
      <p:ext uri="{BB962C8B-B14F-4D97-AF65-F5344CB8AC3E}">
        <p14:creationId xmlns:p14="http://schemas.microsoft.com/office/powerpoint/2010/main" val="1185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7</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steps to follow</a:t>
            </a:r>
            <a:br>
              <a:rPr lang="en-US" dirty="0"/>
            </a:br>
            <a:endParaRPr lang="en-US" b="0" i="1" cap="none" dirty="0">
              <a:solidFill>
                <a:schemeClr val="tx1"/>
              </a:solidFill>
            </a:endParaRPr>
          </a:p>
        </p:txBody>
      </p:sp>
      <p:graphicFrame>
        <p:nvGraphicFramePr>
          <p:cNvPr id="3" name="Diagram 2"/>
          <p:cNvGraphicFramePr/>
          <p:nvPr>
            <p:extLst>
              <p:ext uri="{D42A27DB-BD31-4B8C-83A1-F6EECF244321}">
                <p14:modId xmlns:p14="http://schemas.microsoft.com/office/powerpoint/2010/main" val="1374029048"/>
              </p:ext>
            </p:extLst>
          </p:nvPr>
        </p:nvGraphicFramePr>
        <p:xfrm>
          <a:off x="127023" y="955965"/>
          <a:ext cx="9016977" cy="5902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11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8</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Definition of SORR</a:t>
            </a:r>
            <a:br>
              <a:rPr lang="en-US" dirty="0"/>
            </a:br>
            <a:endParaRPr lang="en-US" b="0" i="1" cap="none" dirty="0">
              <a:solidFill>
                <a:schemeClr val="tx1"/>
              </a:solidFill>
            </a:endParaRPr>
          </a:p>
        </p:txBody>
      </p:sp>
      <p:grpSp>
        <p:nvGrpSpPr>
          <p:cNvPr id="6" name="Group 5"/>
          <p:cNvGrpSpPr/>
          <p:nvPr/>
        </p:nvGrpSpPr>
        <p:grpSpPr>
          <a:xfrm>
            <a:off x="327025" y="1817988"/>
            <a:ext cx="8458200" cy="606723"/>
            <a:chOff x="342900" y="1613535"/>
            <a:chExt cx="8458200" cy="606723"/>
          </a:xfrm>
        </p:grpSpPr>
        <p:sp>
          <p:nvSpPr>
            <p:cNvPr id="7" name="TextBox 6"/>
            <p:cNvSpPr txBox="1"/>
            <p:nvPr/>
          </p:nvSpPr>
          <p:spPr>
            <a:xfrm>
              <a:off x="342900" y="1613535"/>
              <a:ext cx="8458200" cy="584775"/>
            </a:xfrm>
            <a:prstGeom prst="rect">
              <a:avLst/>
            </a:prstGeom>
            <a:noFill/>
          </p:spPr>
          <p:txBody>
            <a:bodyPr wrap="square" rtlCol="0">
              <a:spAutoFit/>
            </a:bodyPr>
            <a:lstStyle/>
            <a:p>
              <a:r>
                <a:rPr lang="de-DE" sz="1600" dirty="0">
                  <a:solidFill>
                    <a:srgbClr val="323C47"/>
                  </a:solidFill>
                  <a:latin typeface="Arial" charset="0"/>
                </a:rPr>
                <a:t>To maximize our object function, we first need to define our SORR measure. SORR has no defined metric in the literature as of now.</a:t>
              </a:r>
              <a:endParaRPr lang="en-US" sz="1600" dirty="0">
                <a:solidFill>
                  <a:srgbClr val="323C47"/>
                </a:solidFill>
                <a:latin typeface="Arial" charset="0"/>
              </a:endParaRPr>
            </a:p>
          </p:txBody>
        </p:sp>
        <p:cxnSp>
          <p:nvCxnSpPr>
            <p:cNvPr id="8" name="Straight Connector 7"/>
            <p:cNvCxnSpPr/>
            <p:nvPr/>
          </p:nvCxnSpPr>
          <p:spPr>
            <a:xfrm>
              <a:off x="342900" y="2220258"/>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342900" y="2521731"/>
                <a:ext cx="8458200" cy="6749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0" i="1" smtClean="0">
                          <a:solidFill>
                            <a:srgbClr val="323C47"/>
                          </a:solidFill>
                          <a:latin typeface="Cambria Math" panose="02040503050406030204" pitchFamily="18" charset="0"/>
                        </a:rPr>
                        <m:t>𝑆𝑂𝑅𝑅</m:t>
                      </m:r>
                      <m:r>
                        <a:rPr lang="de-DE" sz="2000" b="0" i="1" smtClean="0">
                          <a:solidFill>
                            <a:srgbClr val="323C47"/>
                          </a:solidFill>
                          <a:latin typeface="Cambria Math" panose="02040503050406030204" pitchFamily="18" charset="0"/>
                        </a:rPr>
                        <m:t>= </m:t>
                      </m:r>
                      <m:f>
                        <m:fPr>
                          <m:ctrlPr>
                            <a:rPr lang="de-DE" sz="2000" b="0" i="1" smtClean="0">
                              <a:solidFill>
                                <a:srgbClr val="323C47"/>
                              </a:solidFill>
                              <a:latin typeface="Cambria Math" charset="0"/>
                            </a:rPr>
                          </m:ctrlPr>
                        </m:fPr>
                        <m:num>
                          <m:sSub>
                            <m:sSubPr>
                              <m:ctrlPr>
                                <a:rPr lang="de-DE" sz="2000" b="0" i="1" smtClean="0">
                                  <a:solidFill>
                                    <a:srgbClr val="323C47"/>
                                  </a:solidFill>
                                  <a:latin typeface="Cambria Math" charset="0"/>
                                </a:rPr>
                              </m:ctrlPr>
                            </m:sSubPr>
                            <m:e>
                              <m:r>
                                <a:rPr lang="en-CA" sz="2000" b="0" i="1" smtClean="0">
                                  <a:solidFill>
                                    <a:srgbClr val="323C47"/>
                                  </a:solidFill>
                                  <a:latin typeface="Cambria Math" panose="02040503050406030204" pitchFamily="18" charset="0"/>
                                </a:rPr>
                                <m:t>𝑁</m:t>
                              </m:r>
                            </m:e>
                            <m:sub>
                              <m:r>
                                <a:rPr lang="en-CA" sz="2000" b="0" i="1" smtClean="0">
                                  <a:solidFill>
                                    <a:srgbClr val="323C47"/>
                                  </a:solidFill>
                                  <a:latin typeface="Cambria Math" panose="02040503050406030204" pitchFamily="18" charset="0"/>
                                </a:rPr>
                                <m:t>𝑒𝑎𝑟𝑙𝑦</m:t>
                              </m:r>
                            </m:sub>
                          </m:sSub>
                        </m:num>
                        <m:den>
                          <m:r>
                            <a:rPr lang="en-CA" sz="2000" b="0" i="1" smtClean="0">
                              <a:solidFill>
                                <a:srgbClr val="323C47"/>
                              </a:solidFill>
                              <a:latin typeface="Cambria Math" panose="02040503050406030204" pitchFamily="18" charset="0"/>
                            </a:rPr>
                            <m:t>𝑁</m:t>
                          </m:r>
                        </m:den>
                      </m:f>
                    </m:oMath>
                  </m:oMathPara>
                </a14:m>
                <a:endParaRPr lang="en-US" sz="2000" dirty="0">
                  <a:solidFill>
                    <a:srgbClr val="323C47"/>
                  </a:solidFill>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2900" y="2521731"/>
                <a:ext cx="8458200" cy="674928"/>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342900" y="4446968"/>
            <a:ext cx="8458200" cy="1231106"/>
          </a:xfrm>
          <a:prstGeom prst="rect">
            <a:avLst/>
          </a:prstGeom>
          <a:noFill/>
        </p:spPr>
        <p:txBody>
          <a:bodyPr wrap="square" rtlCol="0">
            <a:spAutoFit/>
          </a:bodyPr>
          <a:lstStyle/>
          <a:p>
            <a:r>
              <a:rPr lang="de-DE" sz="1600" dirty="0">
                <a:solidFill>
                  <a:srgbClr val="323C47"/>
                </a:solidFill>
                <a:latin typeface="Arial" charset="0"/>
              </a:rPr>
              <a:t>Key Observations:</a:t>
            </a:r>
          </a:p>
          <a:p>
            <a:pPr marL="463550" indent="-344488">
              <a:spcBef>
                <a:spcPts val="400"/>
              </a:spcBef>
              <a:buFont typeface="Arial" panose="020B0604020202020204" pitchFamily="34" charset="0"/>
              <a:buChar char="•"/>
            </a:pPr>
            <a:r>
              <a:rPr lang="de-DE" sz="1600" dirty="0">
                <a:solidFill>
                  <a:srgbClr val="323C47"/>
                </a:solidFill>
                <a:latin typeface="Arial" charset="0"/>
              </a:rPr>
              <a:t>SORR ranges from 0 to 1</a:t>
            </a:r>
          </a:p>
          <a:p>
            <a:pPr marL="463550" indent="-344488">
              <a:spcBef>
                <a:spcPts val="400"/>
              </a:spcBef>
              <a:buFont typeface="Arial" panose="020B0604020202020204" pitchFamily="34" charset="0"/>
              <a:buChar char="•"/>
            </a:pPr>
            <a:r>
              <a:rPr lang="de-DE" sz="1600" dirty="0">
                <a:solidFill>
                  <a:srgbClr val="323C47"/>
                </a:solidFill>
                <a:latin typeface="Arial" charset="0"/>
              </a:rPr>
              <a:t>The higher SORR, the more bad returns accumulate in the beginning</a:t>
            </a:r>
          </a:p>
          <a:p>
            <a:pPr marL="463550" indent="-344488">
              <a:spcBef>
                <a:spcPts val="400"/>
              </a:spcBef>
              <a:buFont typeface="Arial" panose="020B0604020202020204" pitchFamily="34" charset="0"/>
              <a:buChar char="•"/>
            </a:pPr>
            <a:r>
              <a:rPr lang="de-DE" sz="1600" dirty="0">
                <a:solidFill>
                  <a:srgbClr val="323C47"/>
                </a:solidFill>
                <a:latin typeface="Arial" charset="0"/>
              </a:rPr>
              <a:t>Compounded return in first 10 years explains 77% of final </a:t>
            </a:r>
            <a:r>
              <a:rPr lang="de-DE" sz="1600" dirty="0" err="1">
                <a:solidFill>
                  <a:srgbClr val="323C47"/>
                </a:solidFill>
                <a:latin typeface="Arial" charset="0"/>
              </a:rPr>
              <a:t>retirement</a:t>
            </a:r>
            <a:r>
              <a:rPr lang="de-DE" sz="1600" dirty="0">
                <a:solidFill>
                  <a:srgbClr val="323C47"/>
                </a:solidFill>
                <a:latin typeface="Arial" charset="0"/>
              </a:rPr>
              <a:t> </a:t>
            </a:r>
            <a:r>
              <a:rPr lang="de-DE" sz="1600" dirty="0" err="1">
                <a:solidFill>
                  <a:srgbClr val="323C47"/>
                </a:solidFill>
                <a:latin typeface="Arial" charset="0"/>
              </a:rPr>
              <a:t>outcome</a:t>
            </a:r>
            <a:r>
              <a:rPr lang="de-DE" sz="1600" baseline="30000" dirty="0">
                <a:solidFill>
                  <a:srgbClr val="323C47"/>
                </a:solidFill>
                <a:latin typeface="Arial" charset="0"/>
              </a:rPr>
              <a:t>(1)</a:t>
            </a:r>
            <a:endParaRPr lang="en-US" sz="1600" dirty="0">
              <a:solidFill>
                <a:srgbClr val="323C47"/>
              </a:solidFill>
              <a:latin typeface="Arial" charset="0"/>
            </a:endParaRPr>
          </a:p>
        </p:txBody>
      </p:sp>
      <p:sp>
        <p:nvSpPr>
          <p:cNvPr id="3" name="TextBox 2"/>
          <p:cNvSpPr txBox="1"/>
          <p:nvPr/>
        </p:nvSpPr>
        <p:spPr>
          <a:xfrm>
            <a:off x="967409" y="6226175"/>
            <a:ext cx="7606748" cy="260008"/>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Pfau, W. D. (2013), </a:t>
            </a:r>
            <a:r>
              <a:rPr lang="de-DE" sz="1000" i="1" dirty="0">
                <a:solidFill>
                  <a:srgbClr val="1B202F"/>
                </a:solidFill>
                <a:latin typeface="Arial" charset="0"/>
              </a:rPr>
              <a:t> The Lifetime Sequence of Returns: A Retirement Planning Conundrum, </a:t>
            </a:r>
            <a:r>
              <a:rPr lang="de-DE" sz="1000" dirty="0">
                <a:solidFill>
                  <a:srgbClr val="1B202F"/>
                </a:solidFill>
                <a:latin typeface="Arial" charset="0"/>
              </a:rPr>
              <a:t>p. 6. </a:t>
            </a:r>
            <a:endParaRPr lang="en-US" sz="1000" dirty="0">
              <a:solidFill>
                <a:srgbClr val="1B202F"/>
              </a:solidFill>
              <a:latin typeface="Arial" charset="0"/>
            </a:endParaRPr>
          </a:p>
        </p:txBody>
      </p:sp>
      <mc:AlternateContent xmlns:mc="http://schemas.openxmlformats.org/markup-compatibility/2006" xmlns:a14="http://schemas.microsoft.com/office/drawing/2010/main">
        <mc:Choice Requires="a14">
          <p:sp>
            <p:nvSpPr>
              <p:cNvPr id="13" name="TextBox 12"/>
              <p:cNvSpPr txBox="1"/>
              <p:nvPr/>
            </p:nvSpPr>
            <p:spPr>
              <a:xfrm>
                <a:off x="342900" y="3330237"/>
                <a:ext cx="8442325" cy="883703"/>
              </a:xfrm>
              <a:prstGeom prst="rect">
                <a:avLst/>
              </a:prstGeom>
              <a:noFill/>
            </p:spPr>
            <p:txBody>
              <a:bodyPr wrap="square" rtlCol="0">
                <a:spAutoFit/>
              </a:bodyPr>
              <a:lstStyle/>
              <a:p>
                <a:r>
                  <a:rPr lang="de-DE" sz="1600" dirty="0">
                    <a:solidFill>
                      <a:srgbClr val="323C47"/>
                    </a:solidFill>
                    <a:latin typeface="Arial" charset="0"/>
                  </a:rPr>
                  <a:t>where </a:t>
                </a:r>
                <a14:m>
                  <m:oMath xmlns:m="http://schemas.openxmlformats.org/officeDocument/2006/math">
                    <m:sSub>
                      <m:sSubPr>
                        <m:ctrlPr>
                          <a:rPr lang="de-DE" i="1">
                            <a:solidFill>
                              <a:srgbClr val="323C47"/>
                            </a:solidFill>
                            <a:latin typeface="Cambria Math" charset="0"/>
                          </a:rPr>
                        </m:ctrlPr>
                      </m:sSubPr>
                      <m:e>
                        <m:r>
                          <a:rPr lang="en-CA" i="1">
                            <a:solidFill>
                              <a:srgbClr val="323C47"/>
                            </a:solidFill>
                            <a:latin typeface="Cambria Math" panose="02040503050406030204" pitchFamily="18" charset="0"/>
                          </a:rPr>
                          <m:t>𝑁</m:t>
                        </m:r>
                      </m:e>
                      <m:sub>
                        <m:r>
                          <a:rPr lang="en-CA" i="1">
                            <a:solidFill>
                              <a:srgbClr val="323C47"/>
                            </a:solidFill>
                            <a:latin typeface="Cambria Math" panose="02040503050406030204" pitchFamily="18" charset="0"/>
                          </a:rPr>
                          <m:t>𝑒𝑎𝑟𝑙𝑦</m:t>
                        </m:r>
                      </m:sub>
                    </m:sSub>
                  </m:oMath>
                </a14:m>
                <a:r>
                  <a:rPr lang="de-DE" sz="1600" dirty="0">
                    <a:solidFill>
                      <a:srgbClr val="323C47"/>
                    </a:solidFill>
                    <a:latin typeface="Arial" charset="0"/>
                  </a:rPr>
                  <a:t> is the number of bad return in the first 10 years and </a:t>
                </a:r>
                <a14:m>
                  <m:oMath xmlns:m="http://schemas.openxmlformats.org/officeDocument/2006/math">
                    <m:r>
                      <a:rPr lang="en-CA" i="1">
                        <a:solidFill>
                          <a:srgbClr val="323C47"/>
                        </a:solidFill>
                        <a:latin typeface="Cambria Math" panose="02040503050406030204" pitchFamily="18" charset="0"/>
                      </a:rPr>
                      <m:t>𝑁</m:t>
                    </m:r>
                  </m:oMath>
                </a14:m>
                <a:r>
                  <a:rPr lang="de-DE" sz="1600" dirty="0">
                    <a:solidFill>
                      <a:srgbClr val="323C47"/>
                    </a:solidFill>
                    <a:latin typeface="Arial" charset="0"/>
                  </a:rPr>
                  <a:t> is the number of total bad returns.</a:t>
                </a:r>
              </a:p>
              <a:p>
                <a:r>
                  <a:rPr lang="de-DE" sz="1600" dirty="0">
                    <a:solidFill>
                      <a:srgbClr val="323C47"/>
                    </a:solidFill>
                    <a:latin typeface="Arial" charset="0"/>
                  </a:rPr>
                  <a:t>Bad returns are defined as returns in the bottom 30%. </a:t>
                </a:r>
                <a:endParaRPr lang="en-US" sz="1600" dirty="0">
                  <a:solidFill>
                    <a:srgbClr val="323C47"/>
                  </a:solidFill>
                  <a:latin typeface="Arial"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42900" y="3330237"/>
                <a:ext cx="8442325" cy="883703"/>
              </a:xfrm>
              <a:prstGeom prst="rect">
                <a:avLst/>
              </a:prstGeom>
              <a:blipFill rotWithShape="0">
                <a:blip r:embed="rId3"/>
                <a:stretch>
                  <a:fillRect l="-361" b="-8276"/>
                </a:stretch>
              </a:blipFill>
            </p:spPr>
            <p:txBody>
              <a:bodyPr/>
              <a:lstStyle/>
              <a:p>
                <a:r>
                  <a:rPr lang="en-US">
                    <a:noFill/>
                  </a:rPr>
                  <a:t> </a:t>
                </a:r>
              </a:p>
            </p:txBody>
          </p:sp>
        </mc:Fallback>
      </mc:AlternateContent>
    </p:spTree>
    <p:extLst>
      <p:ext uri="{BB962C8B-B14F-4D97-AF65-F5344CB8AC3E}">
        <p14:creationId xmlns:p14="http://schemas.microsoft.com/office/powerpoint/2010/main" val="48877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r>
            <a:br>
              <a:rPr lang="en-US" dirty="0"/>
            </a:br>
            <a:r>
              <a:rPr lang="en-US" dirty="0"/>
              <a:t/>
            </a:r>
            <a:br>
              <a:rPr lang="en-US" dirty="0"/>
            </a:br>
            <a:endParaRPr lang="en-US" b="0" i="1" cap="none" dirty="0">
              <a:solidFill>
                <a:schemeClr val="tx1"/>
              </a:solidFill>
            </a:endParaRPr>
          </a:p>
        </p:txBody>
      </p:sp>
      <p:sp>
        <p:nvSpPr>
          <p:cNvPr id="4" name="Slide Number Placeholder 3"/>
          <p:cNvSpPr>
            <a:spLocks noGrp="1"/>
          </p:cNvSpPr>
          <p:nvPr>
            <p:ph type="sldNum" sz="quarter" idx="10"/>
          </p:nvPr>
        </p:nvSpPr>
        <p:spPr/>
        <p:txBody>
          <a:bodyPr/>
          <a:lstStyle/>
          <a:p>
            <a:fld id="{026A839D-8BA3-EB44-8091-71BB10A77D74}" type="slidenum">
              <a:rPr lang="en-US" smtClean="0"/>
              <a:pPr/>
              <a:t>9</a:t>
            </a:fld>
            <a:endParaRPr lang="en-US" dirty="0"/>
          </a:p>
        </p:txBody>
      </p:sp>
      <p:sp>
        <p:nvSpPr>
          <p:cNvPr id="5" name="Title 1"/>
          <p:cNvSpPr txBox="1">
            <a:spLocks/>
          </p:cNvSpPr>
          <p:nvPr/>
        </p:nvSpPr>
        <p:spPr>
          <a:xfrm>
            <a:off x="342900" y="0"/>
            <a:ext cx="8444484" cy="1584960"/>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800" b="1" i="0" kern="1200" cap="all" spc="100" baseline="0">
                <a:solidFill>
                  <a:srgbClr val="FFFFFF"/>
                </a:solidFill>
                <a:latin typeface="Arial"/>
                <a:ea typeface="+mj-ea"/>
                <a:cs typeface="Arial"/>
              </a:defRPr>
            </a:lvl1pPr>
          </a:lstStyle>
          <a:p>
            <a:r>
              <a:rPr lang="en-US" dirty="0"/>
              <a:t/>
            </a:r>
            <a:br>
              <a:rPr lang="en-US" dirty="0"/>
            </a:br>
            <a:r>
              <a:rPr lang="en-US" dirty="0"/>
              <a:t>Coverage Ratio</a:t>
            </a:r>
            <a:br>
              <a:rPr lang="en-US" dirty="0"/>
            </a:br>
            <a:endParaRPr lang="en-US" b="0" i="1" cap="none" dirty="0">
              <a:solidFill>
                <a:schemeClr val="tx1"/>
              </a:solidFill>
            </a:endParaRPr>
          </a:p>
        </p:txBody>
      </p:sp>
      <p:sp>
        <p:nvSpPr>
          <p:cNvPr id="7" name="TextBox 6"/>
          <p:cNvSpPr txBox="1"/>
          <p:nvPr/>
        </p:nvSpPr>
        <p:spPr>
          <a:xfrm>
            <a:off x="276606" y="1891294"/>
            <a:ext cx="8458200" cy="338554"/>
          </a:xfrm>
          <a:prstGeom prst="rect">
            <a:avLst/>
          </a:prstGeom>
          <a:noFill/>
        </p:spPr>
        <p:txBody>
          <a:bodyPr wrap="square" rtlCol="0">
            <a:spAutoFit/>
          </a:bodyPr>
          <a:lstStyle/>
          <a:p>
            <a:r>
              <a:rPr lang="de-DE" sz="1600" dirty="0">
                <a:solidFill>
                  <a:srgbClr val="323C47"/>
                </a:solidFill>
                <a:latin typeface="Arial" charset="0"/>
              </a:rPr>
              <a:t>Coverage ratio represents </a:t>
            </a:r>
            <a:r>
              <a:rPr lang="de-DE" sz="1600" dirty="0">
                <a:solidFill>
                  <a:srgbClr val="000000"/>
                </a:solidFill>
                <a:latin typeface="Arial" charset="0"/>
              </a:rPr>
              <a:t>the</a:t>
            </a:r>
            <a:r>
              <a:rPr lang="de-DE" sz="1600" dirty="0">
                <a:solidFill>
                  <a:srgbClr val="323C47"/>
                </a:solidFill>
                <a:latin typeface="Arial" charset="0"/>
              </a:rPr>
              <a:t> portion </a:t>
            </a:r>
            <a:r>
              <a:rPr lang="de-DE" sz="1600" dirty="0" err="1">
                <a:solidFill>
                  <a:srgbClr val="323C47"/>
                </a:solidFill>
                <a:latin typeface="Arial" charset="0"/>
              </a:rPr>
              <a:t>of</a:t>
            </a:r>
            <a:r>
              <a:rPr lang="de-DE" sz="1600" dirty="0">
                <a:solidFill>
                  <a:srgbClr val="323C47"/>
                </a:solidFill>
                <a:latin typeface="Arial" charset="0"/>
              </a:rPr>
              <a:t> </a:t>
            </a:r>
            <a:r>
              <a:rPr lang="de-DE" sz="1600" dirty="0" err="1">
                <a:solidFill>
                  <a:srgbClr val="323C47"/>
                </a:solidFill>
                <a:latin typeface="Arial" charset="0"/>
              </a:rPr>
              <a:t>lifetime</a:t>
            </a:r>
            <a:r>
              <a:rPr lang="de-DE" sz="1600" dirty="0">
                <a:solidFill>
                  <a:srgbClr val="323C47"/>
                </a:solidFill>
                <a:latin typeface="Arial" charset="0"/>
              </a:rPr>
              <a:t> </a:t>
            </a:r>
            <a:r>
              <a:rPr lang="de-DE" sz="1600" dirty="0" err="1">
                <a:solidFill>
                  <a:srgbClr val="323C47"/>
                </a:solidFill>
                <a:latin typeface="Arial" charset="0"/>
              </a:rPr>
              <a:t>that</a:t>
            </a:r>
            <a:r>
              <a:rPr lang="de-DE" sz="1600" dirty="0">
                <a:solidFill>
                  <a:srgbClr val="323C47"/>
                </a:solidFill>
                <a:latin typeface="Arial" charset="0"/>
              </a:rPr>
              <a:t> </a:t>
            </a:r>
            <a:r>
              <a:rPr lang="de-DE" sz="1600" dirty="0" err="1">
                <a:solidFill>
                  <a:srgbClr val="323C47"/>
                </a:solidFill>
                <a:latin typeface="Arial" charset="0"/>
              </a:rPr>
              <a:t>our</a:t>
            </a:r>
            <a:r>
              <a:rPr lang="de-DE" sz="1600" dirty="0">
                <a:solidFill>
                  <a:srgbClr val="323C47"/>
                </a:solidFill>
                <a:latin typeface="Arial" charset="0"/>
              </a:rPr>
              <a:t> </a:t>
            </a:r>
            <a:r>
              <a:rPr lang="de-DE" sz="1600" dirty="0" err="1">
                <a:solidFill>
                  <a:srgbClr val="323C47"/>
                </a:solidFill>
                <a:latin typeface="Arial" charset="0"/>
              </a:rPr>
              <a:t>investment</a:t>
            </a:r>
            <a:r>
              <a:rPr lang="de-DE" sz="1600" dirty="0">
                <a:solidFill>
                  <a:srgbClr val="323C47"/>
                </a:solidFill>
                <a:latin typeface="Arial" charset="0"/>
              </a:rPr>
              <a:t> </a:t>
            </a:r>
            <a:r>
              <a:rPr lang="de-DE" sz="1600" dirty="0" err="1">
                <a:solidFill>
                  <a:srgbClr val="323C47"/>
                </a:solidFill>
                <a:latin typeface="Arial" charset="0"/>
              </a:rPr>
              <a:t>strategy</a:t>
            </a:r>
            <a:r>
              <a:rPr lang="zh-CN" altLang="en-US" sz="1600" dirty="0">
                <a:solidFill>
                  <a:srgbClr val="323C47"/>
                </a:solidFill>
                <a:latin typeface="Arial" charset="0"/>
              </a:rPr>
              <a:t> </a:t>
            </a:r>
            <a:r>
              <a:rPr lang="en-US" altLang="zh-CN" sz="1600" dirty="0">
                <a:solidFill>
                  <a:srgbClr val="323C47"/>
                </a:solidFill>
                <a:latin typeface="Arial" charset="0"/>
              </a:rPr>
              <a:t>could sustain</a:t>
            </a:r>
            <a:r>
              <a:rPr lang="de-DE" sz="1600" dirty="0">
                <a:solidFill>
                  <a:srgbClr val="323C47"/>
                </a:solidFill>
                <a:latin typeface="Arial" charset="0"/>
              </a:rPr>
              <a:t>.</a:t>
            </a:r>
            <a:endParaRPr lang="en-US" sz="1600" dirty="0">
              <a:solidFill>
                <a:srgbClr val="323C47"/>
              </a:solidFill>
              <a:latin typeface="Arial" charset="0"/>
            </a:endParaRPr>
          </a:p>
        </p:txBody>
      </p:sp>
      <p:sp>
        <p:nvSpPr>
          <p:cNvPr id="11" name="TextBox 10"/>
          <p:cNvSpPr txBox="1"/>
          <p:nvPr/>
        </p:nvSpPr>
        <p:spPr>
          <a:xfrm>
            <a:off x="967409" y="6226175"/>
            <a:ext cx="7606748" cy="276999"/>
          </a:xfrm>
          <a:prstGeom prst="rect">
            <a:avLst/>
          </a:prstGeom>
          <a:noFill/>
        </p:spPr>
        <p:txBody>
          <a:bodyPr wrap="square" rtlCol="0">
            <a:spAutoFit/>
          </a:bodyPr>
          <a:lstStyle/>
          <a:p>
            <a:pPr>
              <a:lnSpc>
                <a:spcPct val="120000"/>
              </a:lnSpc>
            </a:pPr>
            <a:r>
              <a:rPr lang="de-DE" sz="1000" dirty="0">
                <a:solidFill>
                  <a:srgbClr val="1B202F"/>
                </a:solidFill>
                <a:latin typeface="Arial" charset="0"/>
              </a:rPr>
              <a:t>Notes: (1) </a:t>
            </a:r>
            <a:r>
              <a:rPr lang="de-DE" sz="1000" dirty="0" err="1">
                <a:solidFill>
                  <a:srgbClr val="1B202F"/>
                </a:solidFill>
                <a:latin typeface="Arial" charset="0"/>
              </a:rPr>
              <a:t>Based</a:t>
            </a:r>
            <a:r>
              <a:rPr lang="de-DE" sz="1000" dirty="0">
                <a:solidFill>
                  <a:srgbClr val="1B202F"/>
                </a:solidFill>
                <a:latin typeface="Arial" charset="0"/>
              </a:rPr>
              <a:t> on Estrada, J. &amp; </a:t>
            </a:r>
            <a:r>
              <a:rPr lang="de-DE" sz="1000" dirty="0" err="1">
                <a:solidFill>
                  <a:srgbClr val="1B202F"/>
                </a:solidFill>
                <a:latin typeface="Arial" charset="0"/>
              </a:rPr>
              <a:t>Kritzman</a:t>
            </a:r>
            <a:r>
              <a:rPr lang="de-DE" sz="1000" dirty="0">
                <a:solidFill>
                  <a:srgbClr val="1B202F"/>
                </a:solidFill>
                <a:latin typeface="Arial" charset="0"/>
              </a:rPr>
              <a:t>, M. (2018), </a:t>
            </a:r>
            <a:r>
              <a:rPr lang="de-DE" sz="1000" i="1" dirty="0" err="1">
                <a:solidFill>
                  <a:srgbClr val="1B202F"/>
                </a:solidFill>
                <a:latin typeface="Arial" charset="0"/>
              </a:rPr>
              <a:t>Evaluating</a:t>
            </a:r>
            <a:r>
              <a:rPr lang="de-DE" sz="1000" i="1" dirty="0">
                <a:solidFill>
                  <a:srgbClr val="1B202F"/>
                </a:solidFill>
                <a:latin typeface="Arial" charset="0"/>
              </a:rPr>
              <a:t> </a:t>
            </a:r>
            <a:r>
              <a:rPr lang="de-DE" sz="1000" i="1" dirty="0" err="1">
                <a:solidFill>
                  <a:srgbClr val="1B202F"/>
                </a:solidFill>
                <a:latin typeface="Arial" charset="0"/>
              </a:rPr>
              <a:t>Retirement</a:t>
            </a:r>
            <a:r>
              <a:rPr lang="de-DE" sz="1000" i="1" dirty="0">
                <a:solidFill>
                  <a:srgbClr val="1B202F"/>
                </a:solidFill>
                <a:latin typeface="Arial" charset="0"/>
              </a:rPr>
              <a:t> </a:t>
            </a:r>
            <a:r>
              <a:rPr lang="de-DE" sz="1000" i="1" dirty="0" err="1">
                <a:solidFill>
                  <a:srgbClr val="1B202F"/>
                </a:solidFill>
                <a:latin typeface="Arial" charset="0"/>
              </a:rPr>
              <a:t>Strategies</a:t>
            </a:r>
            <a:r>
              <a:rPr lang="de-DE" sz="1000" i="1" dirty="0">
                <a:solidFill>
                  <a:srgbClr val="1B202F"/>
                </a:solidFill>
                <a:latin typeface="Arial" charset="0"/>
              </a:rPr>
              <a:t>: A Utility-</a:t>
            </a:r>
            <a:r>
              <a:rPr lang="de-DE" sz="1000" i="1" dirty="0" err="1">
                <a:solidFill>
                  <a:srgbClr val="1B202F"/>
                </a:solidFill>
                <a:latin typeface="Arial" charset="0"/>
              </a:rPr>
              <a:t>Based</a:t>
            </a:r>
            <a:r>
              <a:rPr lang="de-DE" sz="1000" i="1" dirty="0">
                <a:solidFill>
                  <a:srgbClr val="1B202F"/>
                </a:solidFill>
                <a:latin typeface="Arial" charset="0"/>
              </a:rPr>
              <a:t> Approach</a:t>
            </a:r>
            <a:r>
              <a:rPr lang="de-DE" sz="1000" dirty="0">
                <a:solidFill>
                  <a:srgbClr val="1B202F"/>
                </a:solidFill>
                <a:latin typeface="Arial" charset="0"/>
              </a:rPr>
              <a:t>. pp. 5-6.</a:t>
            </a:r>
          </a:p>
        </p:txBody>
      </p:sp>
      <p:sp>
        <p:nvSpPr>
          <p:cNvPr id="13" name="TextBox 12"/>
          <p:cNvSpPr txBox="1"/>
          <p:nvPr/>
        </p:nvSpPr>
        <p:spPr>
          <a:xfrm>
            <a:off x="539774" y="4115883"/>
            <a:ext cx="3453246" cy="1077218"/>
          </a:xfrm>
          <a:prstGeom prst="rect">
            <a:avLst/>
          </a:prstGeom>
          <a:noFill/>
        </p:spPr>
        <p:txBody>
          <a:bodyPr wrap="square" rtlCol="0">
            <a:spAutoFit/>
          </a:bodyPr>
          <a:lstStyle/>
          <a:p>
            <a:r>
              <a:rPr lang="en-US" sz="1600" dirty="0">
                <a:solidFill>
                  <a:srgbClr val="323C47"/>
                </a:solidFill>
              </a:rPr>
              <a:t>where Yi denotes the number of years covered both during and after the retirement plan and L denotes the number of years in retirement.</a:t>
            </a:r>
          </a:p>
        </p:txBody>
      </p:sp>
      <p:grpSp>
        <p:nvGrpSpPr>
          <p:cNvPr id="17" name="Group 16"/>
          <p:cNvGrpSpPr/>
          <p:nvPr/>
        </p:nvGrpSpPr>
        <p:grpSpPr>
          <a:xfrm>
            <a:off x="1511024" y="3024512"/>
            <a:ext cx="1510745" cy="784504"/>
            <a:chOff x="470938" y="4588179"/>
            <a:chExt cx="1081199" cy="784504"/>
          </a:xfrm>
        </p:grpSpPr>
        <mc:AlternateContent xmlns:mc="http://schemas.openxmlformats.org/markup-compatibility/2006" xmlns:a14="http://schemas.microsoft.com/office/drawing/2010/main">
          <mc:Choice Requires="a14">
            <p:sp>
              <p:nvSpPr>
                <p:cNvPr id="12" name="TextBox 11"/>
                <p:cNvSpPr txBox="1"/>
                <p:nvPr/>
              </p:nvSpPr>
              <p:spPr>
                <a:xfrm>
                  <a:off x="470938" y="4706154"/>
                  <a:ext cx="946049" cy="6665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000" b="0" i="1" smtClean="0">
                            <a:solidFill>
                              <a:srgbClr val="323C47"/>
                            </a:solidFill>
                            <a:latin typeface="Cambria Math" charset="0"/>
                          </a:rPr>
                          <m:t>𝐶</m:t>
                        </m:r>
                        <m:r>
                          <a:rPr lang="de-DE" sz="2000" b="0" i="1" smtClean="0">
                            <a:solidFill>
                              <a:srgbClr val="323C47"/>
                            </a:solidFill>
                            <a:latin typeface="Cambria Math" charset="0"/>
                          </a:rPr>
                          <m:t>= </m:t>
                        </m:r>
                        <m:f>
                          <m:fPr>
                            <m:ctrlPr>
                              <a:rPr lang="bg-BG" sz="2000" i="1" smtClean="0">
                                <a:solidFill>
                                  <a:srgbClr val="323C47"/>
                                </a:solidFill>
                                <a:latin typeface="Cambria Math" charset="0"/>
                              </a:rPr>
                            </m:ctrlPr>
                          </m:fPr>
                          <m:num>
                            <m:sSub>
                              <m:sSubPr>
                                <m:ctrlPr>
                                  <a:rPr lang="en-US" sz="2000" i="1" smtClean="0">
                                    <a:solidFill>
                                      <a:srgbClr val="323C47"/>
                                    </a:solidFill>
                                    <a:latin typeface="Cambria Math" charset="0"/>
                                  </a:rPr>
                                </m:ctrlPr>
                              </m:sSubPr>
                              <m:e>
                                <m:r>
                                  <a:rPr lang="de-DE" sz="2000" b="0" i="1" smtClean="0">
                                    <a:solidFill>
                                      <a:srgbClr val="323C47"/>
                                    </a:solidFill>
                                    <a:latin typeface="Cambria Math" charset="0"/>
                                  </a:rPr>
                                  <m:t>𝑌</m:t>
                                </m:r>
                              </m:e>
                              <m:sub>
                                <m:r>
                                  <a:rPr lang="de-DE" sz="2000" b="0" i="1" smtClean="0">
                                    <a:solidFill>
                                      <a:srgbClr val="323C47"/>
                                    </a:solidFill>
                                    <a:latin typeface="Cambria Math" charset="0"/>
                                  </a:rPr>
                                  <m:t>𝑖</m:t>
                                </m:r>
                              </m:sub>
                            </m:sSub>
                          </m:num>
                          <m:den>
                            <m:r>
                              <a:rPr lang="de-DE" sz="2000" b="0" i="1" smtClean="0">
                                <a:solidFill>
                                  <a:srgbClr val="323C47"/>
                                </a:solidFill>
                                <a:latin typeface="Cambria Math" charset="0"/>
                              </a:rPr>
                              <m:t>𝐿</m:t>
                            </m:r>
                          </m:den>
                        </m:f>
                      </m:oMath>
                    </m:oMathPara>
                  </a14:m>
                  <a:endParaRPr lang="en-US" sz="2000" dirty="0">
                    <a:solidFill>
                      <a:srgbClr val="323C47"/>
                    </a:solidFill>
                    <a:latin typeface="Arial"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70938" y="4706154"/>
                  <a:ext cx="946049" cy="666529"/>
                </a:xfrm>
                <a:prstGeom prst="rect">
                  <a:avLst/>
                </a:prstGeom>
                <a:blipFill>
                  <a:blip r:embed="rId2"/>
                  <a:stretch>
                    <a:fillRect/>
                  </a:stretch>
                </a:blipFill>
              </p:spPr>
              <p:txBody>
                <a:bodyPr/>
                <a:lstStyle/>
                <a:p>
                  <a:r>
                    <a:rPr lang="en-CA">
                      <a:noFill/>
                    </a:rPr>
                    <a:t> </a:t>
                  </a:r>
                </a:p>
              </p:txBody>
            </p:sp>
          </mc:Fallback>
        </mc:AlternateContent>
        <p:sp>
          <p:nvSpPr>
            <p:cNvPr id="14" name="TextBox 13"/>
            <p:cNvSpPr txBox="1"/>
            <p:nvPr/>
          </p:nvSpPr>
          <p:spPr>
            <a:xfrm>
              <a:off x="1070223" y="4588179"/>
              <a:ext cx="481914" cy="276999"/>
            </a:xfrm>
            <a:prstGeom prst="rect">
              <a:avLst/>
            </a:prstGeom>
            <a:noFill/>
          </p:spPr>
          <p:txBody>
            <a:bodyPr wrap="square" rtlCol="0">
              <a:spAutoFit/>
            </a:bodyPr>
            <a:lstStyle/>
            <a:p>
              <a:pPr>
                <a:lnSpc>
                  <a:spcPct val="120000"/>
                </a:lnSpc>
              </a:pPr>
              <a:r>
                <a:rPr lang="en-US" sz="1000" dirty="0">
                  <a:solidFill>
                    <a:srgbClr val="1B202F"/>
                  </a:solidFill>
                  <a:latin typeface="Arial" charset="0"/>
                </a:rPr>
                <a:t>(1)</a:t>
              </a:r>
            </a:p>
          </p:txBody>
        </p:sp>
      </p:grpSp>
      <p:cxnSp>
        <p:nvCxnSpPr>
          <p:cNvPr id="15" name="Straight Connector 14">
            <a:extLst>
              <a:ext uri="{FF2B5EF4-FFF2-40B4-BE49-F238E27FC236}">
                <a16:creationId xmlns:a16="http://schemas.microsoft.com/office/drawing/2014/main" xmlns="" id="{8C94B4F3-9968-4960-BA95-C6C211D94D56}"/>
              </a:ext>
            </a:extLst>
          </p:cNvPr>
          <p:cNvCxnSpPr/>
          <p:nvPr/>
        </p:nvCxnSpPr>
        <p:spPr>
          <a:xfrm>
            <a:off x="290322" y="2386513"/>
            <a:ext cx="8444484" cy="0"/>
          </a:xfrm>
          <a:prstGeom prst="line">
            <a:avLst/>
          </a:prstGeom>
          <a:ln w="3175">
            <a:solidFill>
              <a:srgbClr val="323C47"/>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98" y="2739825"/>
            <a:ext cx="4422359" cy="3268048"/>
          </a:xfrm>
          <a:prstGeom prst="rect">
            <a:avLst/>
          </a:prstGeom>
        </p:spPr>
      </p:pic>
    </p:spTree>
    <p:extLst>
      <p:ext uri="{BB962C8B-B14F-4D97-AF65-F5344CB8AC3E}">
        <p14:creationId xmlns:p14="http://schemas.microsoft.com/office/powerpoint/2010/main" val="3916209300"/>
      </p:ext>
    </p:extLst>
  </p:cSld>
  <p:clrMapOvr>
    <a:masterClrMapping/>
  </p:clrMapOvr>
</p:sld>
</file>

<file path=ppt/theme/theme1.xml><?xml version="1.0" encoding="utf-8"?>
<a:theme xmlns:a="http://schemas.openxmlformats.org/drawingml/2006/main" name="MIT-Sloan_Arial_4-3">
  <a:themeElements>
    <a:clrScheme name="MIT-Sloan">
      <a:dk1>
        <a:srgbClr val="A31F34"/>
      </a:dk1>
      <a:lt1>
        <a:srgbClr val="8A8B8C"/>
      </a:lt1>
      <a:dk2>
        <a:srgbClr val="555759"/>
      </a:dk2>
      <a:lt2>
        <a:srgbClr val="CAC8C8"/>
      </a:lt2>
      <a:accent1>
        <a:srgbClr val="041E41"/>
      </a:accent1>
      <a:accent2>
        <a:srgbClr val="006C67"/>
      </a:accent2>
      <a:accent3>
        <a:srgbClr val="4D868E"/>
      </a:accent3>
      <a:accent4>
        <a:srgbClr val="333E48"/>
      </a:accent4>
      <a:accent5>
        <a:srgbClr val="EE7700"/>
      </a:accent5>
      <a:accent6>
        <a:srgbClr val="EC0044"/>
      </a:accent6>
      <a:hlink>
        <a:srgbClr val="00698F"/>
      </a:hlink>
      <a:folHlink>
        <a:srgbClr val="6BA2B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4-3" id="{B81F8A66-36C3-4CF4-9F13-B1E0642C77D0}" vid="{668D2340-8D0D-4DC4-BF2C-7CEAE85EA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0103MIT-Sloan_Arial_4-3_12-6-16</Template>
  <TotalTime>2098</TotalTime>
  <Words>1581</Words>
  <Application>Microsoft Macintosh PowerPoint</Application>
  <PresentationFormat>On-screen Show (4:3)</PresentationFormat>
  <Paragraphs>406</Paragraphs>
  <Slides>38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Cambria Math</vt:lpstr>
      <vt:lpstr>Wingdings</vt:lpstr>
      <vt:lpstr>黑体</vt:lpstr>
      <vt:lpstr>Arial</vt:lpstr>
      <vt:lpstr>MIT-Sloan_Arial_4-3</vt:lpstr>
      <vt:lpstr> Investment Strategies to Mitigate Sequence of Return Risk  Sponsor: T. Rowe Price    November 29th, 2018 Massachusetts Institute of Technology</vt:lpstr>
      <vt:lpstr>  </vt:lpstr>
      <vt:lpstr> AGENDA </vt:lpstr>
      <vt:lpstr>  </vt:lpstr>
      <vt:lpstr>  </vt:lpstr>
      <vt:lpstr>  </vt:lpstr>
      <vt:lpstr>  </vt:lpstr>
      <vt:lpstr>  </vt:lpstr>
      <vt:lpstr>  </vt:lpstr>
      <vt:lpstr>  </vt:lpstr>
      <vt:lpstr>  </vt:lpstr>
      <vt:lpstr>  </vt:lpstr>
      <vt:lpstr>  </vt:lpstr>
      <vt:lpstr>  </vt:lpstr>
      <vt:lpstr>  </vt:lpstr>
      <vt:lpstr>  </vt:lpstr>
      <vt:lpstr>  </vt:lpstr>
      <vt:lpstr>  </vt:lpstr>
      <vt:lpstr>  </vt:lpstr>
      <vt:lpstr>Semi-dynamic glidepath</vt:lpstr>
      <vt:lpstr>  </vt:lpstr>
      <vt:lpstr>cONSTANT pROPORTION PORTFOLIO INSURANCE (CPPI)</vt:lpstr>
      <vt:lpstr>  </vt:lpstr>
      <vt:lpstr>  </vt:lpstr>
      <vt:lpstr>  </vt:lpstr>
      <vt:lpstr>  </vt:lpstr>
      <vt:lpstr>Strategy Summary</vt:lpstr>
      <vt:lpstr>Strategy Summary</vt:lpstr>
      <vt:lpstr>Strategy Summary</vt:lpstr>
      <vt:lpstr>Closing Remarks</vt:lpstr>
      <vt:lpstr>Thank you </vt:lpstr>
      <vt:lpstr>APPENDIX</vt:lpstr>
      <vt:lpstr>Justification of assumptions</vt:lpstr>
      <vt:lpstr>Justification of assumptions</vt:lpstr>
      <vt:lpstr>Appendix</vt:lpstr>
      <vt:lpstr>APPENDIX</vt:lpstr>
      <vt:lpstr>APPENDIX</vt:lpstr>
      <vt:lpstr>APPENDIX</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c:title>
  <cp:lastModifiedBy>Viktor Hermann</cp:lastModifiedBy>
  <cp:revision>283</cp:revision>
  <cp:lastPrinted>2018-11-28T05:27:32Z</cp:lastPrinted>
  <dcterms:created xsi:type="dcterms:W3CDTF">2017-11-09T02:03:55Z</dcterms:created>
  <dcterms:modified xsi:type="dcterms:W3CDTF">2018-11-29T06:07:17Z</dcterms:modified>
</cp:coreProperties>
</file>